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67" r:id="rId2"/>
    <p:sldId id="466" r:id="rId3"/>
    <p:sldId id="473" r:id="rId4"/>
    <p:sldId id="468" r:id="rId5"/>
    <p:sldId id="271" r:id="rId6"/>
    <p:sldId id="474" r:id="rId7"/>
    <p:sldId id="477" r:id="rId8"/>
    <p:sldId id="389" r:id="rId9"/>
    <p:sldId id="381" r:id="rId10"/>
    <p:sldId id="382" r:id="rId11"/>
    <p:sldId id="384" r:id="rId12"/>
    <p:sldId id="443" r:id="rId13"/>
    <p:sldId id="282" r:id="rId14"/>
    <p:sldId id="410" r:id="rId15"/>
    <p:sldId id="463" r:id="rId16"/>
    <p:sldId id="439" r:id="rId17"/>
    <p:sldId id="476" r:id="rId18"/>
    <p:sldId id="469" r:id="rId19"/>
    <p:sldId id="470" r:id="rId20"/>
    <p:sldId id="471" r:id="rId21"/>
  </p:sldIdLst>
  <p:sldSz cx="7561263" cy="5364163"/>
  <p:notesSz cx="7099300" cy="10234613"/>
  <p:defaultTextStyle>
    <a:defPPr>
      <a:defRPr lang="de-DE"/>
    </a:defPPr>
    <a:lvl1pPr marL="0" algn="l" defTabSz="738561" rtl="0" eaLnBrk="1" latinLnBrk="0" hangingPunct="1">
      <a:defRPr sz="1500" kern="1200">
        <a:solidFill>
          <a:schemeClr val="tx1"/>
        </a:solidFill>
        <a:latin typeface="+mn-lt"/>
        <a:ea typeface="+mn-ea"/>
        <a:cs typeface="+mn-cs"/>
      </a:defRPr>
    </a:lvl1pPr>
    <a:lvl2pPr marL="369280" algn="l" defTabSz="738561" rtl="0" eaLnBrk="1" latinLnBrk="0" hangingPunct="1">
      <a:defRPr sz="1500" kern="1200">
        <a:solidFill>
          <a:schemeClr val="tx1"/>
        </a:solidFill>
        <a:latin typeface="+mn-lt"/>
        <a:ea typeface="+mn-ea"/>
        <a:cs typeface="+mn-cs"/>
      </a:defRPr>
    </a:lvl2pPr>
    <a:lvl3pPr marL="738561" algn="l" defTabSz="738561" rtl="0" eaLnBrk="1" latinLnBrk="0" hangingPunct="1">
      <a:defRPr sz="1500" kern="1200">
        <a:solidFill>
          <a:schemeClr val="tx1"/>
        </a:solidFill>
        <a:latin typeface="+mn-lt"/>
        <a:ea typeface="+mn-ea"/>
        <a:cs typeface="+mn-cs"/>
      </a:defRPr>
    </a:lvl3pPr>
    <a:lvl4pPr marL="1107841" algn="l" defTabSz="738561" rtl="0" eaLnBrk="1" latinLnBrk="0" hangingPunct="1">
      <a:defRPr sz="1500" kern="1200">
        <a:solidFill>
          <a:schemeClr val="tx1"/>
        </a:solidFill>
        <a:latin typeface="+mn-lt"/>
        <a:ea typeface="+mn-ea"/>
        <a:cs typeface="+mn-cs"/>
      </a:defRPr>
    </a:lvl4pPr>
    <a:lvl5pPr marL="1477122" algn="l" defTabSz="738561" rtl="0" eaLnBrk="1" latinLnBrk="0" hangingPunct="1">
      <a:defRPr sz="1500" kern="1200">
        <a:solidFill>
          <a:schemeClr val="tx1"/>
        </a:solidFill>
        <a:latin typeface="+mn-lt"/>
        <a:ea typeface="+mn-ea"/>
        <a:cs typeface="+mn-cs"/>
      </a:defRPr>
    </a:lvl5pPr>
    <a:lvl6pPr marL="1846402" algn="l" defTabSz="738561" rtl="0" eaLnBrk="1" latinLnBrk="0" hangingPunct="1">
      <a:defRPr sz="1500" kern="1200">
        <a:solidFill>
          <a:schemeClr val="tx1"/>
        </a:solidFill>
        <a:latin typeface="+mn-lt"/>
        <a:ea typeface="+mn-ea"/>
        <a:cs typeface="+mn-cs"/>
      </a:defRPr>
    </a:lvl6pPr>
    <a:lvl7pPr marL="2215683" algn="l" defTabSz="738561" rtl="0" eaLnBrk="1" latinLnBrk="0" hangingPunct="1">
      <a:defRPr sz="1500" kern="1200">
        <a:solidFill>
          <a:schemeClr val="tx1"/>
        </a:solidFill>
        <a:latin typeface="+mn-lt"/>
        <a:ea typeface="+mn-ea"/>
        <a:cs typeface="+mn-cs"/>
      </a:defRPr>
    </a:lvl7pPr>
    <a:lvl8pPr marL="2584963" algn="l" defTabSz="738561" rtl="0" eaLnBrk="1" latinLnBrk="0" hangingPunct="1">
      <a:defRPr sz="1500" kern="1200">
        <a:solidFill>
          <a:schemeClr val="tx1"/>
        </a:solidFill>
        <a:latin typeface="+mn-lt"/>
        <a:ea typeface="+mn-ea"/>
        <a:cs typeface="+mn-cs"/>
      </a:defRPr>
    </a:lvl8pPr>
    <a:lvl9pPr marL="2954244" algn="l" defTabSz="738561"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8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8A"/>
    <a:srgbClr val="002A13"/>
    <a:srgbClr val="F8F8F8"/>
    <a:srgbClr val="FF66CC"/>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262" autoAdjust="0"/>
    <p:restoredTop sz="86199" autoAdjust="0"/>
  </p:normalViewPr>
  <p:slideViewPr>
    <p:cSldViewPr>
      <p:cViewPr varScale="1">
        <p:scale>
          <a:sx n="129" d="100"/>
          <a:sy n="129" d="100"/>
        </p:scale>
        <p:origin x="-1794" y="-96"/>
      </p:cViewPr>
      <p:guideLst>
        <p:guide orient="horz" pos="1689"/>
        <p:guide pos="238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6"/>
            <a:ext cx="3076531" cy="511648"/>
          </a:xfrm>
          <a:prstGeom prst="rect">
            <a:avLst/>
          </a:prstGeom>
        </p:spPr>
        <p:txBody>
          <a:bodyPr vert="horz" lIns="93955" tIns="46979" rIns="93955" bIns="46979" rtlCol="0"/>
          <a:lstStyle>
            <a:lvl1pPr algn="l">
              <a:defRPr sz="1200"/>
            </a:lvl1pPr>
          </a:lstStyle>
          <a:p>
            <a:endParaRPr lang="de-DE"/>
          </a:p>
        </p:txBody>
      </p:sp>
      <p:sp>
        <p:nvSpPr>
          <p:cNvPr id="3" name="Datumsplatzhalter 2"/>
          <p:cNvSpPr>
            <a:spLocks noGrp="1"/>
          </p:cNvSpPr>
          <p:nvPr>
            <p:ph type="dt" sz="quarter" idx="1"/>
          </p:nvPr>
        </p:nvSpPr>
        <p:spPr>
          <a:xfrm>
            <a:off x="4021087" y="6"/>
            <a:ext cx="3076531" cy="511648"/>
          </a:xfrm>
          <a:prstGeom prst="rect">
            <a:avLst/>
          </a:prstGeom>
        </p:spPr>
        <p:txBody>
          <a:bodyPr vert="horz" lIns="93955" tIns="46979" rIns="93955" bIns="46979" rtlCol="0"/>
          <a:lstStyle>
            <a:lvl1pPr algn="r">
              <a:defRPr sz="1200"/>
            </a:lvl1pPr>
          </a:lstStyle>
          <a:p>
            <a:fld id="{D09D0466-C207-4CEF-B7B3-566083C5BC58}" type="datetimeFigureOut">
              <a:rPr lang="de-DE" smtClean="0"/>
              <a:pPr/>
              <a:t>16.08.2025</a:t>
            </a:fld>
            <a:endParaRPr lang="de-DE"/>
          </a:p>
        </p:txBody>
      </p:sp>
      <p:sp>
        <p:nvSpPr>
          <p:cNvPr id="4" name="Fußzeilenplatzhalter 3"/>
          <p:cNvSpPr>
            <a:spLocks noGrp="1"/>
          </p:cNvSpPr>
          <p:nvPr>
            <p:ph type="ftr" sz="quarter" idx="2"/>
          </p:nvPr>
        </p:nvSpPr>
        <p:spPr>
          <a:xfrm>
            <a:off x="5" y="9721314"/>
            <a:ext cx="3076531" cy="511648"/>
          </a:xfrm>
          <a:prstGeom prst="rect">
            <a:avLst/>
          </a:prstGeom>
        </p:spPr>
        <p:txBody>
          <a:bodyPr vert="horz" lIns="93955" tIns="46979" rIns="93955" bIns="46979" rtlCol="0" anchor="b"/>
          <a:lstStyle>
            <a:lvl1pPr algn="l">
              <a:defRPr sz="1200"/>
            </a:lvl1pPr>
          </a:lstStyle>
          <a:p>
            <a:endParaRPr lang="de-DE"/>
          </a:p>
        </p:txBody>
      </p:sp>
      <p:sp>
        <p:nvSpPr>
          <p:cNvPr id="5" name="Foliennummernplatzhalter 4"/>
          <p:cNvSpPr>
            <a:spLocks noGrp="1"/>
          </p:cNvSpPr>
          <p:nvPr>
            <p:ph type="sldNum" sz="quarter" idx="3"/>
          </p:nvPr>
        </p:nvSpPr>
        <p:spPr>
          <a:xfrm>
            <a:off x="4021087" y="9721314"/>
            <a:ext cx="3076531" cy="511648"/>
          </a:xfrm>
          <a:prstGeom prst="rect">
            <a:avLst/>
          </a:prstGeom>
        </p:spPr>
        <p:txBody>
          <a:bodyPr vert="horz" lIns="93955" tIns="46979" rIns="93955" bIns="46979" rtlCol="0" anchor="b"/>
          <a:lstStyle>
            <a:lvl1pPr algn="r">
              <a:defRPr sz="1200"/>
            </a:lvl1pPr>
          </a:lstStyle>
          <a:p>
            <a:fld id="{0710BD04-4F9C-45DB-82B5-2D8966D74297}" type="slidenum">
              <a:rPr lang="de-DE" smtClean="0"/>
              <a:pPr/>
              <a:t>‹Nr.›</a:t>
            </a:fld>
            <a:endParaRPr lang="de-DE"/>
          </a:p>
        </p:txBody>
      </p:sp>
    </p:spTree>
    <p:extLst>
      <p:ext uri="{BB962C8B-B14F-4D97-AF65-F5344CB8AC3E}">
        <p14:creationId xmlns:p14="http://schemas.microsoft.com/office/powerpoint/2010/main" val="255159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8"/>
            <a:ext cx="3076363" cy="511728"/>
          </a:xfrm>
          <a:prstGeom prst="rect">
            <a:avLst/>
          </a:prstGeom>
        </p:spPr>
        <p:txBody>
          <a:bodyPr vert="horz" lIns="92932" tIns="46466" rIns="92932" bIns="46466" rtlCol="0"/>
          <a:lstStyle>
            <a:lvl1pPr algn="l">
              <a:defRPr sz="1200"/>
            </a:lvl1pPr>
          </a:lstStyle>
          <a:p>
            <a:endParaRPr lang="de-DE"/>
          </a:p>
        </p:txBody>
      </p:sp>
      <p:sp>
        <p:nvSpPr>
          <p:cNvPr id="3" name="Datumsplatzhalter 2"/>
          <p:cNvSpPr>
            <a:spLocks noGrp="1"/>
          </p:cNvSpPr>
          <p:nvPr>
            <p:ph type="dt" idx="1"/>
          </p:nvPr>
        </p:nvSpPr>
        <p:spPr>
          <a:xfrm>
            <a:off x="4021298" y="8"/>
            <a:ext cx="3076363" cy="511728"/>
          </a:xfrm>
          <a:prstGeom prst="rect">
            <a:avLst/>
          </a:prstGeom>
        </p:spPr>
        <p:txBody>
          <a:bodyPr vert="horz" lIns="92932" tIns="46466" rIns="92932" bIns="46466" rtlCol="0"/>
          <a:lstStyle>
            <a:lvl1pPr algn="r">
              <a:defRPr sz="1200"/>
            </a:lvl1pPr>
          </a:lstStyle>
          <a:p>
            <a:fld id="{8FB8A3AA-EF76-4C77-AC58-FE42961AFF4C}" type="datetimeFigureOut">
              <a:rPr lang="de-DE" smtClean="0"/>
              <a:pPr/>
              <a:t>16.08.2025</a:t>
            </a:fld>
            <a:endParaRPr lang="de-DE"/>
          </a:p>
        </p:txBody>
      </p:sp>
      <p:sp>
        <p:nvSpPr>
          <p:cNvPr id="4" name="Folienbildplatzhalter 3"/>
          <p:cNvSpPr>
            <a:spLocks noGrp="1" noRot="1" noChangeAspect="1"/>
          </p:cNvSpPr>
          <p:nvPr>
            <p:ph type="sldImg" idx="2"/>
          </p:nvPr>
        </p:nvSpPr>
        <p:spPr>
          <a:xfrm>
            <a:off x="844550" y="766763"/>
            <a:ext cx="5410200" cy="3838575"/>
          </a:xfrm>
          <a:prstGeom prst="rect">
            <a:avLst/>
          </a:prstGeom>
          <a:noFill/>
          <a:ln w="12700">
            <a:solidFill>
              <a:prstClr val="black"/>
            </a:solidFill>
          </a:ln>
        </p:spPr>
        <p:txBody>
          <a:bodyPr vert="horz" lIns="92932" tIns="46466" rIns="92932" bIns="46466" rtlCol="0" anchor="ctr"/>
          <a:lstStyle/>
          <a:p>
            <a:endParaRPr lang="de-DE"/>
          </a:p>
        </p:txBody>
      </p:sp>
      <p:sp>
        <p:nvSpPr>
          <p:cNvPr id="5" name="Notizenplatzhalter 4"/>
          <p:cNvSpPr>
            <a:spLocks noGrp="1"/>
          </p:cNvSpPr>
          <p:nvPr>
            <p:ph type="body" sz="quarter" idx="3"/>
          </p:nvPr>
        </p:nvSpPr>
        <p:spPr>
          <a:xfrm>
            <a:off x="709931" y="4861450"/>
            <a:ext cx="5679440" cy="4605577"/>
          </a:xfrm>
          <a:prstGeom prst="rect">
            <a:avLst/>
          </a:prstGeom>
        </p:spPr>
        <p:txBody>
          <a:bodyPr vert="horz" lIns="92932" tIns="46466" rIns="92932" bIns="46466"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5" y="9721113"/>
            <a:ext cx="3076363" cy="511728"/>
          </a:xfrm>
          <a:prstGeom prst="rect">
            <a:avLst/>
          </a:prstGeom>
        </p:spPr>
        <p:txBody>
          <a:bodyPr vert="horz" lIns="92932" tIns="46466" rIns="92932" bIns="46466" rtlCol="0" anchor="b"/>
          <a:lstStyle>
            <a:lvl1pPr algn="l">
              <a:defRPr sz="1200"/>
            </a:lvl1pPr>
          </a:lstStyle>
          <a:p>
            <a:endParaRPr lang="de-DE"/>
          </a:p>
        </p:txBody>
      </p:sp>
      <p:sp>
        <p:nvSpPr>
          <p:cNvPr id="7" name="Foliennummernplatzhalter 6"/>
          <p:cNvSpPr>
            <a:spLocks noGrp="1"/>
          </p:cNvSpPr>
          <p:nvPr>
            <p:ph type="sldNum" sz="quarter" idx="5"/>
          </p:nvPr>
        </p:nvSpPr>
        <p:spPr>
          <a:xfrm>
            <a:off x="4021298" y="9721113"/>
            <a:ext cx="3076363" cy="511728"/>
          </a:xfrm>
          <a:prstGeom prst="rect">
            <a:avLst/>
          </a:prstGeom>
        </p:spPr>
        <p:txBody>
          <a:bodyPr vert="horz" lIns="92932" tIns="46466" rIns="92932" bIns="46466" rtlCol="0" anchor="b"/>
          <a:lstStyle>
            <a:lvl1pPr algn="r">
              <a:defRPr sz="1200"/>
            </a:lvl1pPr>
          </a:lstStyle>
          <a:p>
            <a:fld id="{28ABE0C3-E2D7-4E14-831A-14EF7866F467}" type="slidenum">
              <a:rPr lang="de-DE" smtClean="0"/>
              <a:pPr/>
              <a:t>‹Nr.›</a:t>
            </a:fld>
            <a:endParaRPr lang="de-DE"/>
          </a:p>
        </p:txBody>
      </p:sp>
    </p:spTree>
    <p:extLst>
      <p:ext uri="{BB962C8B-B14F-4D97-AF65-F5344CB8AC3E}">
        <p14:creationId xmlns:p14="http://schemas.microsoft.com/office/powerpoint/2010/main" val="1649996416"/>
      </p:ext>
    </p:extLst>
  </p:cSld>
  <p:clrMap bg1="lt1" tx1="dk1" bg2="lt2" tx2="dk2" accent1="accent1" accent2="accent2" accent3="accent3" accent4="accent4" accent5="accent5" accent6="accent6" hlink="hlink" folHlink="folHlink"/>
  <p:notesStyle>
    <a:lvl1pPr marL="0" algn="l" defTabSz="738561" rtl="0" eaLnBrk="1" latinLnBrk="0" hangingPunct="1">
      <a:defRPr sz="1000" kern="1200">
        <a:solidFill>
          <a:schemeClr val="tx1"/>
        </a:solidFill>
        <a:latin typeface="+mn-lt"/>
        <a:ea typeface="+mn-ea"/>
        <a:cs typeface="+mn-cs"/>
      </a:defRPr>
    </a:lvl1pPr>
    <a:lvl2pPr marL="369280" algn="l" defTabSz="738561" rtl="0" eaLnBrk="1" latinLnBrk="0" hangingPunct="1">
      <a:defRPr sz="1000" kern="1200">
        <a:solidFill>
          <a:schemeClr val="tx1"/>
        </a:solidFill>
        <a:latin typeface="+mn-lt"/>
        <a:ea typeface="+mn-ea"/>
        <a:cs typeface="+mn-cs"/>
      </a:defRPr>
    </a:lvl2pPr>
    <a:lvl3pPr marL="738561" algn="l" defTabSz="738561" rtl="0" eaLnBrk="1" latinLnBrk="0" hangingPunct="1">
      <a:defRPr sz="1000" kern="1200">
        <a:solidFill>
          <a:schemeClr val="tx1"/>
        </a:solidFill>
        <a:latin typeface="+mn-lt"/>
        <a:ea typeface="+mn-ea"/>
        <a:cs typeface="+mn-cs"/>
      </a:defRPr>
    </a:lvl3pPr>
    <a:lvl4pPr marL="1107841" algn="l" defTabSz="738561" rtl="0" eaLnBrk="1" latinLnBrk="0" hangingPunct="1">
      <a:defRPr sz="1000" kern="1200">
        <a:solidFill>
          <a:schemeClr val="tx1"/>
        </a:solidFill>
        <a:latin typeface="+mn-lt"/>
        <a:ea typeface="+mn-ea"/>
        <a:cs typeface="+mn-cs"/>
      </a:defRPr>
    </a:lvl4pPr>
    <a:lvl5pPr marL="1477122" algn="l" defTabSz="738561" rtl="0" eaLnBrk="1" latinLnBrk="0" hangingPunct="1">
      <a:defRPr sz="1000" kern="1200">
        <a:solidFill>
          <a:schemeClr val="tx1"/>
        </a:solidFill>
        <a:latin typeface="+mn-lt"/>
        <a:ea typeface="+mn-ea"/>
        <a:cs typeface="+mn-cs"/>
      </a:defRPr>
    </a:lvl5pPr>
    <a:lvl6pPr marL="1846402" algn="l" defTabSz="738561" rtl="0" eaLnBrk="1" latinLnBrk="0" hangingPunct="1">
      <a:defRPr sz="1000" kern="1200">
        <a:solidFill>
          <a:schemeClr val="tx1"/>
        </a:solidFill>
        <a:latin typeface="+mn-lt"/>
        <a:ea typeface="+mn-ea"/>
        <a:cs typeface="+mn-cs"/>
      </a:defRPr>
    </a:lvl6pPr>
    <a:lvl7pPr marL="2215683" algn="l" defTabSz="738561" rtl="0" eaLnBrk="1" latinLnBrk="0" hangingPunct="1">
      <a:defRPr sz="1000" kern="1200">
        <a:solidFill>
          <a:schemeClr val="tx1"/>
        </a:solidFill>
        <a:latin typeface="+mn-lt"/>
        <a:ea typeface="+mn-ea"/>
        <a:cs typeface="+mn-cs"/>
      </a:defRPr>
    </a:lvl7pPr>
    <a:lvl8pPr marL="2584963" algn="l" defTabSz="738561" rtl="0" eaLnBrk="1" latinLnBrk="0" hangingPunct="1">
      <a:defRPr sz="1000" kern="1200">
        <a:solidFill>
          <a:schemeClr val="tx1"/>
        </a:solidFill>
        <a:latin typeface="+mn-lt"/>
        <a:ea typeface="+mn-ea"/>
        <a:cs typeface="+mn-cs"/>
      </a:defRPr>
    </a:lvl8pPr>
    <a:lvl9pPr marL="2954244" algn="l" defTabSz="73856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1</a:t>
            </a:fld>
            <a:endParaRPr lang="de-DE"/>
          </a:p>
        </p:txBody>
      </p:sp>
    </p:spTree>
    <p:extLst>
      <p:ext uri="{BB962C8B-B14F-4D97-AF65-F5344CB8AC3E}">
        <p14:creationId xmlns:p14="http://schemas.microsoft.com/office/powerpoint/2010/main" val="25708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766763"/>
            <a:ext cx="5410200" cy="3838575"/>
          </a:xfrm>
        </p:spPr>
      </p:sp>
      <p:sp>
        <p:nvSpPr>
          <p:cNvPr id="3" name="Notizenplatzhalter 2"/>
          <p:cNvSpPr>
            <a:spLocks noGrp="1"/>
          </p:cNvSpPr>
          <p:nvPr>
            <p:ph type="body" idx="1"/>
          </p:nvPr>
        </p:nvSpPr>
        <p:spPr/>
        <p:txBody>
          <a:bodyPr/>
          <a:lstStyle/>
          <a:p>
            <a:r>
              <a:rPr lang="de-DE" dirty="0" smtClean="0"/>
              <a:t>Zeitstrahl für größere Missionen die zeitliche Komponenten beinhalten</a:t>
            </a:r>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13</a:t>
            </a:fld>
            <a:endParaRPr lang="de-DE"/>
          </a:p>
        </p:txBody>
      </p:sp>
    </p:spTree>
    <p:extLst>
      <p:ext uri="{BB962C8B-B14F-4D97-AF65-F5344CB8AC3E}">
        <p14:creationId xmlns:p14="http://schemas.microsoft.com/office/powerpoint/2010/main" val="1637232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paar</a:t>
            </a:r>
            <a:r>
              <a:rPr lang="de-DE" baseline="0" dirty="0" smtClean="0"/>
              <a:t> Tipps, die man bei Befehlen bedenken kann, kein Anspruch auf Vollzähligkeit und noch nicht vollständig ins ‚zivile‘ übersetzt.</a:t>
            </a:r>
          </a:p>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28ABE0C3-E2D7-4E14-831A-14EF7866F467}" type="slidenum">
              <a:rPr lang="de-DE" smtClean="0"/>
              <a:pPr/>
              <a:t>14</a:t>
            </a:fld>
            <a:endParaRPr lang="de-DE"/>
          </a:p>
        </p:txBody>
      </p:sp>
    </p:spTree>
    <p:extLst>
      <p:ext uri="{BB962C8B-B14F-4D97-AF65-F5344CB8AC3E}">
        <p14:creationId xmlns:p14="http://schemas.microsoft.com/office/powerpoint/2010/main" val="2017542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766763"/>
            <a:ext cx="5410200" cy="3838575"/>
          </a:xfrm>
        </p:spPr>
      </p:sp>
      <p:sp>
        <p:nvSpPr>
          <p:cNvPr id="3" name="Notizenplatzhalter 2"/>
          <p:cNvSpPr>
            <a:spLocks noGrp="1"/>
          </p:cNvSpPr>
          <p:nvPr>
            <p:ph type="body" idx="1"/>
          </p:nvPr>
        </p:nvSpPr>
        <p:spPr/>
        <p:txBody>
          <a:bodyPr/>
          <a:lstStyle/>
          <a:p>
            <a:r>
              <a:rPr lang="de-DE" dirty="0" smtClean="0"/>
              <a:t>Diese Folie dient für Skizzen</a:t>
            </a:r>
            <a:r>
              <a:rPr lang="de-DE" baseline="0" dirty="0" smtClean="0"/>
              <a:t> und Notizen</a:t>
            </a:r>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15</a:t>
            </a:fld>
            <a:endParaRPr lang="de-DE"/>
          </a:p>
        </p:txBody>
      </p:sp>
    </p:spTree>
    <p:extLst>
      <p:ext uri="{BB962C8B-B14F-4D97-AF65-F5344CB8AC3E}">
        <p14:creationId xmlns:p14="http://schemas.microsoft.com/office/powerpoint/2010/main" val="324678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16</a:t>
            </a:fld>
            <a:endParaRPr lang="de-DE"/>
          </a:p>
        </p:txBody>
      </p:sp>
    </p:spTree>
    <p:extLst>
      <p:ext uri="{BB962C8B-B14F-4D97-AF65-F5344CB8AC3E}">
        <p14:creationId xmlns:p14="http://schemas.microsoft.com/office/powerpoint/2010/main" val="313366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Kurzübersicht der </a:t>
            </a:r>
            <a:r>
              <a:rPr lang="de-DE" dirty="0" err="1" smtClean="0"/>
              <a:t>Squads</a:t>
            </a:r>
            <a:r>
              <a:rPr lang="de-DE" dirty="0" smtClean="0"/>
              <a:t> innerhalb der Echo Basis </a:t>
            </a:r>
          </a:p>
        </p:txBody>
      </p:sp>
      <p:sp>
        <p:nvSpPr>
          <p:cNvPr id="4" name="Foliennummernplatzhalter 3"/>
          <p:cNvSpPr>
            <a:spLocks noGrp="1"/>
          </p:cNvSpPr>
          <p:nvPr>
            <p:ph type="sldNum" sz="quarter" idx="10"/>
          </p:nvPr>
        </p:nvSpPr>
        <p:spPr/>
        <p:txBody>
          <a:bodyPr/>
          <a:lstStyle/>
          <a:p>
            <a:fld id="{28ABE0C3-E2D7-4E14-831A-14EF7866F467}" type="slidenum">
              <a:rPr lang="de-DE" smtClean="0"/>
              <a:pPr/>
              <a:t>19</a:t>
            </a:fld>
            <a:endParaRPr lang="de-DE"/>
          </a:p>
        </p:txBody>
      </p:sp>
    </p:spTree>
    <p:extLst>
      <p:ext uri="{BB962C8B-B14F-4D97-AF65-F5344CB8AC3E}">
        <p14:creationId xmlns:p14="http://schemas.microsoft.com/office/powerpoint/2010/main" val="684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Kurzübersicht der </a:t>
            </a:r>
            <a:r>
              <a:rPr lang="de-DE" dirty="0" err="1" smtClean="0"/>
              <a:t>Squads</a:t>
            </a:r>
            <a:r>
              <a:rPr lang="de-DE" dirty="0" smtClean="0"/>
              <a:t> innerhalb der Echo Basis </a:t>
            </a:r>
          </a:p>
          <a:p>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20</a:t>
            </a:fld>
            <a:endParaRPr lang="de-DE"/>
          </a:p>
        </p:txBody>
      </p:sp>
    </p:spTree>
    <p:extLst>
      <p:ext uri="{BB962C8B-B14F-4D97-AF65-F5344CB8AC3E}">
        <p14:creationId xmlns:p14="http://schemas.microsoft.com/office/powerpoint/2010/main" val="394096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2</a:t>
            </a:fld>
            <a:endParaRPr lang="de-DE"/>
          </a:p>
        </p:txBody>
      </p:sp>
    </p:spTree>
    <p:extLst>
      <p:ext uri="{BB962C8B-B14F-4D97-AF65-F5344CB8AC3E}">
        <p14:creationId xmlns:p14="http://schemas.microsoft.com/office/powerpoint/2010/main" val="68749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4</a:t>
            </a:fld>
            <a:endParaRPr lang="de-DE"/>
          </a:p>
        </p:txBody>
      </p:sp>
    </p:spTree>
    <p:extLst>
      <p:ext uri="{BB962C8B-B14F-4D97-AF65-F5344CB8AC3E}">
        <p14:creationId xmlns:p14="http://schemas.microsoft.com/office/powerpoint/2010/main" val="68749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766763"/>
            <a:ext cx="5410200" cy="38385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5</a:t>
            </a:fld>
            <a:endParaRPr lang="de-DE"/>
          </a:p>
        </p:txBody>
      </p:sp>
    </p:spTree>
    <p:extLst>
      <p:ext uri="{BB962C8B-B14F-4D97-AF65-F5344CB8AC3E}">
        <p14:creationId xmlns:p14="http://schemas.microsoft.com/office/powerpoint/2010/main" val="29971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Seite für die Organisation des eigene</a:t>
            </a:r>
            <a:r>
              <a:rPr lang="de-DE" dirty="0" smtClean="0">
                <a:solidFill>
                  <a:srgbClr val="FF0000"/>
                </a:solidFill>
              </a:rPr>
              <a:t>n</a:t>
            </a:r>
            <a:r>
              <a:rPr lang="de-DE" dirty="0" smtClean="0"/>
              <a:t> Teams. So hat man immer eine Teamliste dabei</a:t>
            </a:r>
            <a:r>
              <a:rPr lang="de-DE" baseline="0" dirty="0" smtClean="0"/>
              <a:t> und kann auch leicht ergänzen, wenn das Team kurzfristigen Zuwachs bekommt für einzelne Aufträge. Auch die </a:t>
            </a:r>
            <a:r>
              <a:rPr lang="de-DE" baseline="0" dirty="0" err="1" smtClean="0"/>
              <a:t>Bluttgruppe</a:t>
            </a:r>
            <a:r>
              <a:rPr lang="de-DE" baseline="0" dirty="0" smtClean="0"/>
              <a:t> und evtl. medizinisch relevante Allergien können hier angebracht werden.</a:t>
            </a:r>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8</a:t>
            </a:fld>
            <a:endParaRPr lang="de-DE"/>
          </a:p>
        </p:txBody>
      </p:sp>
    </p:spTree>
    <p:extLst>
      <p:ext uri="{BB962C8B-B14F-4D97-AF65-F5344CB8AC3E}">
        <p14:creationId xmlns:p14="http://schemas.microsoft.com/office/powerpoint/2010/main" val="39665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766763"/>
            <a:ext cx="5410200" cy="3838575"/>
          </a:xfrm>
        </p:spPr>
      </p:sp>
      <p:sp>
        <p:nvSpPr>
          <p:cNvPr id="3" name="Notizenplatzhalter 2"/>
          <p:cNvSpPr>
            <a:spLocks noGrp="1"/>
          </p:cNvSpPr>
          <p:nvPr>
            <p:ph type="body" idx="1"/>
          </p:nvPr>
        </p:nvSpPr>
        <p:spPr/>
        <p:txBody>
          <a:bodyPr/>
          <a:lstStyle/>
          <a:p>
            <a:pPr defTabSz="765330">
              <a:defRPr/>
            </a:pPr>
            <a:r>
              <a:rPr lang="de-DE" dirty="0" smtClean="0"/>
              <a:t>Allgemeine Informationen für einen Auftrag, </a:t>
            </a:r>
            <a:r>
              <a:rPr lang="de-DE" baseline="0" dirty="0" smtClean="0"/>
              <a:t>Hier sollten so viele Informationen wie möglich hinterlegt werden. </a:t>
            </a:r>
          </a:p>
          <a:p>
            <a:r>
              <a:rPr lang="de-DE" baseline="0" dirty="0" smtClean="0"/>
              <a:t> </a:t>
            </a:r>
          </a:p>
          <a:p>
            <a:r>
              <a:rPr lang="de-DE" baseline="0" dirty="0" smtClean="0"/>
              <a:t>1.) geht es um eine Beschreibung der Kräfte im Einsatzgebiet und deren Zustand und Verhalten. </a:t>
            </a:r>
          </a:p>
          <a:p>
            <a:r>
              <a:rPr lang="de-DE" baseline="0" dirty="0" smtClean="0"/>
              <a:t>2.) geht es um den eigentlichen Auftrag der Gruppe, die ausrückt.</a:t>
            </a:r>
          </a:p>
          <a:p>
            <a:endParaRPr lang="de-DE" baseline="0" dirty="0" smtClean="0"/>
          </a:p>
          <a:p>
            <a:r>
              <a:rPr lang="de-DE" baseline="0" dirty="0" smtClean="0"/>
              <a:t>Das folgende Beispiel beschreibt eine Aufklärungsoperation mit drei </a:t>
            </a:r>
            <a:r>
              <a:rPr lang="de-DE" baseline="0" dirty="0" err="1" smtClean="0"/>
              <a:t>Squads</a:t>
            </a:r>
            <a:r>
              <a:rPr lang="de-DE" baseline="0" dirty="0" smtClean="0"/>
              <a:t>. Den ersten Teil des Briefings übernimmt das CIC, danach das FC. </a:t>
            </a:r>
          </a:p>
          <a:p>
            <a:endParaRPr lang="de-DE" baseline="0" dirty="0" smtClean="0"/>
          </a:p>
          <a:p>
            <a:r>
              <a:rPr lang="de-DE" b="1" baseline="0" dirty="0" smtClean="0"/>
              <a:t>Beispiel einer Befehlsausgabe anhand des Battle Books, alles was in FETT oder in Klammern steht ist als OT Kommentar oder Information zu werten und nicht Teil des gesprochenen Befehls. </a:t>
            </a:r>
          </a:p>
          <a:p>
            <a:endParaRPr lang="de-DE" b="1" baseline="0" dirty="0" smtClean="0"/>
          </a:p>
          <a:p>
            <a:r>
              <a:rPr lang="de-DE" b="1" baseline="0" dirty="0" smtClean="0"/>
              <a:t>CIC Lieutenant </a:t>
            </a:r>
            <a:r>
              <a:rPr lang="de-DE" b="1" baseline="0" dirty="0" err="1" smtClean="0"/>
              <a:t>Scar</a:t>
            </a:r>
            <a:r>
              <a:rPr lang="de-DE" b="1" baseline="0" dirty="0" smtClean="0"/>
              <a:t>:</a:t>
            </a:r>
          </a:p>
          <a:p>
            <a:r>
              <a:rPr lang="de-DE" baseline="0" dirty="0" smtClean="0"/>
              <a:t>„Also </a:t>
            </a:r>
            <a:r>
              <a:rPr lang="de-DE" baseline="0" dirty="0" err="1" smtClean="0"/>
              <a:t>Sergeants</a:t>
            </a:r>
            <a:r>
              <a:rPr lang="de-DE" baseline="0" dirty="0" smtClean="0"/>
              <a:t>, herhören! Wir beginnen mit dem Missionsbriefing.  Die allgemeine Situation im Einsatzraum ist ruhig, unsere </a:t>
            </a:r>
            <a:r>
              <a:rPr lang="de-DE" baseline="0" dirty="0" err="1" smtClean="0"/>
              <a:t>Squads</a:t>
            </a:r>
            <a:r>
              <a:rPr lang="de-DE" baseline="0" dirty="0" smtClean="0"/>
              <a:t> und Teams hatten bisher kaum Kontakte, der Tag war ziemlich entspannt, fast schon zu ruhig, einzige Auffälligkeit war, dass heute um 1100 ein Gruppe Fighter vermehrt Bots zwischen den Gebäuden 23 und 27 gesichtet hat. Sie scheinen dort etwas aufbauen zu wollen. Eine weitere Aufklärung durch die Gruppe war leider nicht möglich, darum kümmern wir uns jetzt.  Zu den eigenen Kräften, wir haben zwei </a:t>
            </a:r>
            <a:r>
              <a:rPr lang="de-DE" baseline="0" dirty="0" err="1" smtClean="0"/>
              <a:t>Squads</a:t>
            </a:r>
            <a:r>
              <a:rPr lang="de-DE" baseline="0" dirty="0" smtClean="0"/>
              <a:t> im Feld, einmal die Elstern mit 9 Fighter unter der Führung von Sergeant </a:t>
            </a:r>
            <a:r>
              <a:rPr lang="de-DE" baseline="0" dirty="0" err="1" smtClean="0"/>
              <a:t>Vilna</a:t>
            </a:r>
            <a:r>
              <a:rPr lang="de-DE" baseline="0" dirty="0" smtClean="0"/>
              <a:t>, diese sind bei Gebäude 38 im Einsatz und sind gebunden, das zweite </a:t>
            </a:r>
            <a:r>
              <a:rPr lang="de-DE" baseline="0" dirty="0" err="1" smtClean="0"/>
              <a:t>Squad</a:t>
            </a:r>
            <a:r>
              <a:rPr lang="de-DE" baseline="0" dirty="0" smtClean="0"/>
              <a:t> ist SAR-5 mit 20 Fightern unter der Führung von Sergeant Richter, diese haben einen Mobilen Außenposten in Gebäude 19 eingerichtet. Wir werden sie darüber informieren, dass der Einsatzraum um Gebäude 23 und 27 vorerst nicht durchquert werden darf. Als Unterstellung für diesen Auftrag wird eines ihrer drei </a:t>
            </a:r>
            <a:r>
              <a:rPr lang="de-DE" baseline="0" dirty="0" err="1" smtClean="0"/>
              <a:t>Squads</a:t>
            </a:r>
            <a:r>
              <a:rPr lang="de-DE" baseline="0" dirty="0" smtClean="0"/>
              <a:t> von einen Forscher und ein Techniker begleitet, passen sie gut auf jene auf.“</a:t>
            </a:r>
          </a:p>
          <a:p>
            <a:endParaRPr lang="de-DE" baseline="0" dirty="0" smtClean="0"/>
          </a:p>
          <a:p>
            <a:r>
              <a:rPr lang="de-DE" baseline="0" dirty="0" smtClean="0"/>
              <a:t>„Kommen wir zum eigentlichen Auftrag, der XO möchte wissen, was in dieser Gegend dort vor sich geht. Echo Basis wird also eine gedeckte Aufklärung durchführen, allerdings kann es durchaus sein, dass im Falle einer potenziell aufgeklärten Bedrohung für die Basis aus der Aufklärungsmission ein Kampfauftrag wird. Finden sie aber erst einmal heraus was dort geschieht, ohne jedoch selbst entdeckt zu werden! Für die weiteren  Details übergebe ich an Lieutenant </a:t>
            </a:r>
            <a:r>
              <a:rPr lang="de-DE" baseline="0" dirty="0" err="1" smtClean="0"/>
              <a:t>Szimek</a:t>
            </a:r>
            <a:r>
              <a:rPr lang="de-DE" baseline="0" dirty="0" smtClean="0"/>
              <a:t> vom Fighter Command“ </a:t>
            </a:r>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9</a:t>
            </a:fld>
            <a:endParaRPr lang="de-DE"/>
          </a:p>
        </p:txBody>
      </p:sp>
    </p:spTree>
    <p:extLst>
      <p:ext uri="{BB962C8B-B14F-4D97-AF65-F5344CB8AC3E}">
        <p14:creationId xmlns:p14="http://schemas.microsoft.com/office/powerpoint/2010/main" val="92517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766763"/>
            <a:ext cx="5410200" cy="3838575"/>
          </a:xfrm>
        </p:spPr>
      </p:sp>
      <p:sp>
        <p:nvSpPr>
          <p:cNvPr id="3" name="Notizenplatzhalter 2"/>
          <p:cNvSpPr>
            <a:spLocks noGrp="1"/>
          </p:cNvSpPr>
          <p:nvPr>
            <p:ph type="body" idx="1"/>
          </p:nvPr>
        </p:nvSpPr>
        <p:spPr/>
        <p:txBody>
          <a:bodyPr/>
          <a:lstStyle/>
          <a:p>
            <a:r>
              <a:rPr lang="de-DE" dirty="0" smtClean="0"/>
              <a:t>Ab hier übernimmt das Fighter</a:t>
            </a:r>
            <a:r>
              <a:rPr lang="de-DE" baseline="0" dirty="0" smtClean="0"/>
              <a:t> Command (</a:t>
            </a:r>
            <a:r>
              <a:rPr lang="de-DE" b="1" baseline="0" dirty="0" smtClean="0"/>
              <a:t>FC</a:t>
            </a:r>
            <a:r>
              <a:rPr lang="de-DE" baseline="0" dirty="0" smtClean="0"/>
              <a:t>) die </a:t>
            </a:r>
            <a:r>
              <a:rPr lang="de-DE" baseline="0" dirty="0" err="1" smtClean="0"/>
              <a:t>Befehlsgebung</a:t>
            </a:r>
            <a:r>
              <a:rPr lang="de-DE" baseline="0" dirty="0" smtClean="0"/>
              <a:t>:</a:t>
            </a:r>
          </a:p>
          <a:p>
            <a:endParaRPr lang="de-DE" baseline="0" dirty="0" smtClean="0"/>
          </a:p>
          <a:p>
            <a:r>
              <a:rPr lang="de-DE" baseline="0" dirty="0" smtClean="0"/>
              <a:t>Unter 3.)a gibt das Fighter Command den groben Ablauf der Mission vor, es gilt jedoch weiterhin Auftragstaktik! </a:t>
            </a:r>
          </a:p>
          <a:p>
            <a:r>
              <a:rPr lang="de-DE" baseline="0" dirty="0" smtClean="0"/>
              <a:t>3.)b regelt genauere Aufträge, insbesondere wenn mehrere </a:t>
            </a:r>
            <a:r>
              <a:rPr lang="de-DE" baseline="0" dirty="0" err="1" smtClean="0"/>
              <a:t>Squads</a:t>
            </a:r>
            <a:r>
              <a:rPr lang="de-DE" baseline="0" dirty="0" smtClean="0"/>
              <a:t> zusammenarbeiten werden hier klare Grenzen, Verantwortungsbereiche und ähnliches festgelegt. Aber auch bei einem einzelnen </a:t>
            </a:r>
            <a:r>
              <a:rPr lang="de-DE" baseline="0" dirty="0" err="1" smtClean="0"/>
              <a:t>Squads</a:t>
            </a:r>
            <a:r>
              <a:rPr lang="de-DE" baseline="0" dirty="0" smtClean="0"/>
              <a:t> im Einsatz kann die FC missionsbezogene Sonderaufträge erteilen. </a:t>
            </a:r>
          </a:p>
          <a:p>
            <a:endParaRPr lang="de-DE" baseline="0" dirty="0" smtClean="0"/>
          </a:p>
          <a:p>
            <a:r>
              <a:rPr lang="de-DE" baseline="0" dirty="0" smtClean="0"/>
              <a:t>Innerhalb des </a:t>
            </a:r>
            <a:r>
              <a:rPr lang="de-DE" baseline="0" dirty="0" err="1" smtClean="0"/>
              <a:t>Squads</a:t>
            </a:r>
            <a:r>
              <a:rPr lang="de-DE" baseline="0" dirty="0" smtClean="0"/>
              <a:t> legt der Sergeant hier die Aufgaben seiner Leute fest. Dies ist zu beginn der Con natürlich häufiger und genauer anzusprechen. Irgendwann kennt jeder seinen Platz in der Formation und weiß was zu tun ist. Dann kann dieser Part auch wesentlich kürzer sein. Sind jedoch Gäste in einem </a:t>
            </a:r>
            <a:r>
              <a:rPr lang="de-DE" baseline="0" dirty="0" err="1" smtClean="0"/>
              <a:t>Squad</a:t>
            </a:r>
            <a:r>
              <a:rPr lang="de-DE" baseline="0" dirty="0" smtClean="0"/>
              <a:t> dabei sollte es nochmal angesprochen werden damit jene ihren Platz und den der anderen gut genug kennen.</a:t>
            </a:r>
          </a:p>
          <a:p>
            <a:endParaRPr lang="de-DE" dirty="0" smtClean="0"/>
          </a:p>
          <a:p>
            <a:r>
              <a:rPr lang="de-DE" dirty="0" smtClean="0"/>
              <a:t>Fortsetzung Beispiel: </a:t>
            </a:r>
          </a:p>
          <a:p>
            <a:pPr defTabSz="765330">
              <a:defRPr/>
            </a:pPr>
            <a:r>
              <a:rPr lang="de-DE" b="1" baseline="0" dirty="0" smtClean="0"/>
              <a:t>FC Lieutenant </a:t>
            </a:r>
            <a:r>
              <a:rPr lang="de-DE" b="1" baseline="0" dirty="0" err="1" smtClean="0"/>
              <a:t>Szimek</a:t>
            </a:r>
            <a:r>
              <a:rPr lang="de-DE" b="1" baseline="0" dirty="0" smtClean="0"/>
              <a:t>:</a:t>
            </a:r>
            <a:endParaRPr lang="de-DE" dirty="0" smtClean="0"/>
          </a:p>
          <a:p>
            <a:r>
              <a:rPr lang="de-DE" b="1" i="1" dirty="0" smtClean="0"/>
              <a:t>(3.a)</a:t>
            </a:r>
          </a:p>
          <a:p>
            <a:r>
              <a:rPr lang="de-DE" dirty="0" smtClean="0"/>
              <a:t>„Danke </a:t>
            </a:r>
            <a:r>
              <a:rPr lang="de-DE" dirty="0" smtClean="0">
                <a:solidFill>
                  <a:srgbClr val="FF0000"/>
                </a:solidFill>
              </a:rPr>
              <a:t>Lieutenant</a:t>
            </a:r>
            <a:r>
              <a:rPr lang="de-DE" baseline="0" dirty="0" smtClean="0"/>
              <a:t>! Also Leute, hergehört, ich plane damit dass eure drei </a:t>
            </a:r>
            <a:r>
              <a:rPr lang="de-DE" baseline="0" dirty="0" err="1" smtClean="0"/>
              <a:t>Squads</a:t>
            </a:r>
            <a:r>
              <a:rPr lang="de-DE" baseline="0" dirty="0" smtClean="0"/>
              <a:t> als Aufklärungskräfte (</a:t>
            </a:r>
            <a:r>
              <a:rPr lang="de-DE" b="1" i="1" u="none" baseline="0" dirty="0" smtClean="0"/>
              <a:t>Wer tut was</a:t>
            </a:r>
            <a:r>
              <a:rPr lang="de-DE" baseline="0" dirty="0" smtClean="0"/>
              <a:t>) bis 14:30 Uhr (</a:t>
            </a:r>
            <a:r>
              <a:rPr lang="de-DE" b="1" i="1" baseline="0" dirty="0" smtClean="0"/>
              <a:t>wann</a:t>
            </a:r>
            <a:r>
              <a:rPr lang="de-DE" baseline="0" dirty="0" smtClean="0"/>
              <a:t>) gedeckt Stellung bei den Gebäuden 23, 27 und 41 bezieht (</a:t>
            </a:r>
            <a:r>
              <a:rPr lang="de-DE" b="1" i="1" baseline="0" dirty="0" smtClean="0"/>
              <a:t>wie</a:t>
            </a:r>
            <a:r>
              <a:rPr lang="de-DE" baseline="0" dirty="0" smtClean="0"/>
              <a:t> und </a:t>
            </a:r>
            <a:r>
              <a:rPr lang="de-DE" b="1" i="1" baseline="0" dirty="0" smtClean="0"/>
              <a:t>wo</a:t>
            </a:r>
            <a:r>
              <a:rPr lang="de-DE" baseline="0" dirty="0" smtClean="0"/>
              <a:t>) um alle Bewegungen und Verhaltensmuster der Feinde darin zu überwachen und zu dokumentieren (</a:t>
            </a:r>
            <a:r>
              <a:rPr lang="de-DE" b="1" i="1" baseline="0" dirty="0" smtClean="0"/>
              <a:t>wozu</a:t>
            </a:r>
            <a:r>
              <a:rPr lang="de-DE" baseline="0" dirty="0" smtClean="0"/>
              <a:t>). Achtet besonders darauf, dass die Bots uns nicht bemerken, wir brauchen klare Aufklärungsergebnisse, kein ungeplantes Gefecht! (</a:t>
            </a:r>
            <a:r>
              <a:rPr lang="de-DE" b="1" i="1" baseline="0" dirty="0" smtClean="0"/>
              <a:t>Schwerpunkt</a:t>
            </a:r>
            <a:r>
              <a:rPr lang="de-DE" baseline="0" dirty="0" smtClean="0"/>
              <a:t>).</a:t>
            </a:r>
          </a:p>
          <a:p>
            <a:endParaRPr lang="de-DE" baseline="0" dirty="0" smtClean="0"/>
          </a:p>
          <a:p>
            <a:pPr defTabSz="765330">
              <a:defRPr/>
            </a:pPr>
            <a:r>
              <a:rPr lang="de-DE" b="1" i="1" dirty="0" smtClean="0"/>
              <a:t>(3.b)</a:t>
            </a:r>
            <a:endParaRPr lang="de-DE" baseline="0" dirty="0" smtClean="0"/>
          </a:p>
          <a:p>
            <a:r>
              <a:rPr lang="de-DE" baseline="0" dirty="0" smtClean="0"/>
              <a:t>Dazu folgende Einzelaufträge für die </a:t>
            </a:r>
            <a:r>
              <a:rPr lang="de-DE" baseline="0" dirty="0" err="1" smtClean="0"/>
              <a:t>Squads</a:t>
            </a:r>
            <a:endParaRPr lang="de-DE" baseline="0" dirty="0" smtClean="0"/>
          </a:p>
          <a:p>
            <a:endParaRPr lang="de-DE" baseline="0" dirty="0" smtClean="0"/>
          </a:p>
          <a:p>
            <a:r>
              <a:rPr lang="de-DE" baseline="0" dirty="0" smtClean="0"/>
              <a:t>Schattenkatzen, ihr habt 14 Fighter unter Führung von Sergeant </a:t>
            </a:r>
            <a:r>
              <a:rPr lang="de-DE" i="1" baseline="0" dirty="0" err="1" smtClean="0"/>
              <a:t>Eddick</a:t>
            </a:r>
            <a:r>
              <a:rPr lang="de-DE" i="1" baseline="0" dirty="0" smtClean="0"/>
              <a:t>, Rufzeichen SK-01,</a:t>
            </a:r>
            <a:r>
              <a:rPr lang="de-DE" baseline="0" dirty="0" smtClean="0"/>
              <a:t> ihr marschiert zu Gebäude 23. und sucht euch in dessen Umfeld eine guten Beobachtungspunkt von dem aus ihr das Waldstück zwischen 23 und 27 Aufklären könnt und gleichzeitig euren eigenen Standort rundumsichert. (</a:t>
            </a:r>
            <a:r>
              <a:rPr lang="de-DE" b="1" i="1" baseline="0" dirty="0" smtClean="0"/>
              <a:t>Natürlich kennt der Sergeant seine Leute, aber so wissen die anderen auch etwas über diese Gruppe und er kann evtl. anmerken wenn er dem FC nicht bekannte Ausfälle oder auch mehr Leute  dieses mal hat oder warum auch immer das Rufzeichen dieses mal ein anderes ist</a:t>
            </a:r>
            <a:r>
              <a:rPr lang="de-DE" i="1" baseline="0" dirty="0" smtClean="0"/>
              <a:t>)</a:t>
            </a:r>
          </a:p>
          <a:p>
            <a:endParaRPr lang="de-DE" baseline="0" dirty="0" smtClean="0"/>
          </a:p>
          <a:p>
            <a:r>
              <a:rPr lang="de-DE" baseline="0" dirty="0" smtClean="0"/>
              <a:t>Kammerjäger,  eure 13 Fighter unter Führung von Sergeant </a:t>
            </a:r>
            <a:r>
              <a:rPr lang="de-DE" baseline="0" dirty="0" err="1" smtClean="0"/>
              <a:t>Harfner</a:t>
            </a:r>
            <a:r>
              <a:rPr lang="de-DE" i="1" baseline="0" dirty="0" smtClean="0"/>
              <a:t>, Rufzeichen KJ-01</a:t>
            </a:r>
            <a:r>
              <a:rPr lang="de-DE" baseline="0" dirty="0" smtClean="0"/>
              <a:t>  ihr marschiert über Gebäude 12 zu Gebäude 27  und sucht euch dort eine gute Stellung zum Beobachten, passt auf euren Rücken auf, insbesondere auf die eigenen Kräfte die sich auch  bei Gebäude 38 befinden. An Gebäude 27 klärt ihr in Richtung Südwesten auf und sichert euch ebenfalls selbst. </a:t>
            </a:r>
          </a:p>
          <a:p>
            <a:endParaRPr lang="de-DE" baseline="0" dirty="0" smtClean="0"/>
          </a:p>
          <a:p>
            <a:r>
              <a:rPr lang="de-DE" baseline="0" dirty="0" err="1" smtClean="0"/>
              <a:t>Desert</a:t>
            </a:r>
            <a:r>
              <a:rPr lang="de-DE" baseline="0" dirty="0" smtClean="0"/>
              <a:t> Rats, aktuell mit 11 Fightern unter der Führung von Sergeant Novak, Rufzeichen DR-13, für euch gilt der gleich Auftrag wie für die Kammerjäger, nur von Gebäude 41 ausgehend, ihr nähert euch südlich von Gebäude 36 an. Grabt euch bei 41 in einer guten Position ein und beobachtet. </a:t>
            </a:r>
          </a:p>
          <a:p>
            <a:endParaRPr lang="de-DE" baseline="0" dirty="0" smtClean="0"/>
          </a:p>
          <a:p>
            <a:r>
              <a:rPr lang="de-DE" baseline="0" dirty="0" smtClean="0"/>
              <a:t>Sollte aus der Aufklärungsmission eine Kampfmission werden, werde ich voraussichtlich selbst mit mindestens drei weiteren </a:t>
            </a:r>
            <a:r>
              <a:rPr lang="de-DE" baseline="0" dirty="0" err="1" smtClean="0"/>
              <a:t>Squads</a:t>
            </a:r>
            <a:r>
              <a:rPr lang="de-DE" baseline="0" dirty="0" smtClean="0"/>
              <a:t> nachziehen und die Führung vor Ort übernehmen, vermuteter Ausgangspunkt für den Angriff werden dann die Schattenkatzen sein, Kammerjäger und </a:t>
            </a:r>
            <a:r>
              <a:rPr lang="de-DE" baseline="0" dirty="0" err="1" smtClean="0"/>
              <a:t>Desert</a:t>
            </a:r>
            <a:r>
              <a:rPr lang="de-DE" baseline="0" dirty="0" smtClean="0"/>
              <a:t> Rats bilden in diesem Fall ein Abriegelungs- und Flankenschutzelement. Sollte eure Einschätzung im Feld aufgrund der Feindlage eine andere Angriffsrichtung bevorzugen, meldet ihr mir das. </a:t>
            </a:r>
          </a:p>
          <a:p>
            <a:endParaRPr lang="de-DE" baseline="0" dirty="0" smtClean="0"/>
          </a:p>
          <a:p>
            <a:r>
              <a:rPr lang="de-DE" baseline="0" dirty="0" smtClean="0"/>
              <a:t>Eure unterstellten Gäste werden zu beginn der Mission bei den Schattenkatzen sein, eventuell werden sie mal in die Stellungen der anderen </a:t>
            </a:r>
            <a:r>
              <a:rPr lang="de-DE" baseline="0" dirty="0" err="1" smtClean="0"/>
              <a:t>Squads</a:t>
            </a:r>
            <a:r>
              <a:rPr lang="de-DE" baseline="0" dirty="0" smtClean="0"/>
              <a:t> einsickern um verschiedene Blickwinkel auf das Ziel zu haben, die Umsetzung dessen obliegt euch im Feld. Wichtig ist das die Sicherheit und die Tarnung dieser Mission Vorrang haben. Niemand nähert sich ohne ausdrückliche Freigabe durch das CIC oder das FC dem Zielgebiet näher als 100 Meter!“</a:t>
            </a:r>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10</a:t>
            </a:fld>
            <a:endParaRPr lang="de-DE"/>
          </a:p>
        </p:txBody>
      </p:sp>
    </p:spTree>
    <p:extLst>
      <p:ext uri="{BB962C8B-B14F-4D97-AF65-F5344CB8AC3E}">
        <p14:creationId xmlns:p14="http://schemas.microsoft.com/office/powerpoint/2010/main" val="199542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766763"/>
            <a:ext cx="5410200" cy="3838575"/>
          </a:xfrm>
        </p:spPr>
      </p:sp>
      <p:sp>
        <p:nvSpPr>
          <p:cNvPr id="3" name="Notizenplatzhalter 2"/>
          <p:cNvSpPr>
            <a:spLocks noGrp="1"/>
          </p:cNvSpPr>
          <p:nvPr>
            <p:ph type="body" idx="1"/>
          </p:nvPr>
        </p:nvSpPr>
        <p:spPr/>
        <p:txBody>
          <a:bodyPr/>
          <a:lstStyle/>
          <a:p>
            <a:r>
              <a:rPr lang="de-DE" dirty="0" smtClean="0"/>
              <a:t>Hier geht es darum dem</a:t>
            </a:r>
            <a:r>
              <a:rPr lang="de-DE" baseline="0" dirty="0" smtClean="0"/>
              <a:t> </a:t>
            </a:r>
            <a:r>
              <a:rPr lang="de-DE" baseline="0" dirty="0" err="1" smtClean="0"/>
              <a:t>Squad</a:t>
            </a:r>
            <a:r>
              <a:rPr lang="de-DE" baseline="0" dirty="0" smtClean="0"/>
              <a:t> die wichtigsten Verhaltensweisen bei gewissen häufigen Ereignissen ins Gedächtnis zu rufen. Grundsätzlich ist dabei vor allem wichtig, dass der Sergeant dies seinen Leuten weitergibt. Die müssen einfach wissen, wie sie sich bei den einzelnen Events zu verhalten haben. Bei vielen Missionen obliegen die „Verhalten bei“ der Einschätzung des </a:t>
            </a:r>
            <a:r>
              <a:rPr lang="de-DE" baseline="0" dirty="0" err="1" smtClean="0"/>
              <a:t>Sergeants</a:t>
            </a:r>
            <a:r>
              <a:rPr lang="de-DE" baseline="0" dirty="0" smtClean="0"/>
              <a:t>, nur wenn dem FC etwas besonders auf dem Herzen liegt kann es angesprochen werden. Es kann aber durchaus vorkommen, dass beim Briefing dennoch alles angesprochen wird, wenn auch nur mit einem „ist eure Sache“. </a:t>
            </a:r>
            <a:endParaRPr lang="de-DE" dirty="0" smtClean="0"/>
          </a:p>
          <a:p>
            <a:endParaRPr lang="de-DE" dirty="0" smtClean="0"/>
          </a:p>
          <a:p>
            <a:endParaRPr lang="de-DE" dirty="0" smtClean="0"/>
          </a:p>
          <a:p>
            <a:r>
              <a:rPr lang="de-DE" b="1" dirty="0" smtClean="0"/>
              <a:t>Fortsetzung des Beispiels: </a:t>
            </a:r>
          </a:p>
          <a:p>
            <a:endParaRPr lang="de-DE" dirty="0" smtClean="0"/>
          </a:p>
          <a:p>
            <a:r>
              <a:rPr lang="de-DE" dirty="0" smtClean="0"/>
              <a:t>„Fragen zur</a:t>
            </a:r>
            <a:r>
              <a:rPr lang="de-DE" baseline="0" dirty="0" smtClean="0"/>
              <a:t> Durchführung? Keine, alles klar, kommen wir zu den weiteren Maßnahmen. Keiner eröffnet das Feuer ohne die Erlaubnis des jeweiligen Sarges und am besten auch erst nach Rücksprache mit uns, Selbstverteidigung ist natürlich erlaubt. Zu den Zeiten, ich möchte, dass ihr bis spätestens 1430 am Einsatzort seid, geht davon aus das ihr vermutlich bis 1600 dort verweilt, dann folgen weitere Befehle oder eine Ablösung. </a:t>
            </a:r>
          </a:p>
          <a:p>
            <a:r>
              <a:rPr lang="de-DE" baseline="0" dirty="0" smtClean="0"/>
              <a:t>Verhalten bei besonderen Geländepunkten und offenen Geländeabschnitten obliegt euch. Denkt aber daran, dass wir nicht aufgeklärt werden wollen. Es sind uns des weiteren keine Überlebenden im Einsatzgebiet bekannt.</a:t>
            </a:r>
          </a:p>
          <a:p>
            <a:r>
              <a:rPr lang="de-DE" dirty="0" smtClean="0"/>
              <a:t>Solltet</a:t>
            </a:r>
            <a:r>
              <a:rPr lang="de-DE" baseline="0" dirty="0" smtClean="0"/>
              <a:t> ihr aus dem Hinterhalt beschossen werden, sofort Feuer erwidern, Meldung an uns und ausweichen zu Gebäude 19. Die Gruppe dort wird euch aufnehmen und wir warten auf Entscheidung durch das CIC/FC wie es weiter geht. </a:t>
            </a:r>
          </a:p>
          <a:p>
            <a:r>
              <a:rPr lang="de-DE" baseline="0" dirty="0" smtClean="0"/>
              <a:t>Feind ist sich grundsätzlich zu entziehen, wenn ein Kampf unausweichlich ist wird schwacher Feind geworfen, starker Feind gebunden, bis wir Kräfte nachführen können oder ihr weicht ebenfalls zu Gebäude 19 aus. Für den Fall, dass eure Teams versprengt werden dient erst Geb. 19 als Sammelpunkt, sollte dort niemand sein können sie nach dreißig Minuten ohne Feindkontakt selbständig zur Basis zurückkehren. Wenn euch neue Sperren oder fremde Technologie auffällt sofort Meldung an das CIC und auf weitere Befehle warten, Missionsfortsetzung nur nach unserer Freigabe. Gleiches gilt bei Drohnen. Verwundete und Verletzten werden falls möglich selbstständig mitgeführt, sollte dies nicht mehr möglich sein Absetzen 9-Liner an das CIC. Fighter Command kümmert sich dann um ein CASEVAC (</a:t>
            </a:r>
            <a:r>
              <a:rPr lang="de-DE" baseline="0" dirty="0" err="1" smtClean="0"/>
              <a:t>Casualty</a:t>
            </a:r>
            <a:r>
              <a:rPr lang="de-DE" baseline="0" dirty="0" smtClean="0"/>
              <a:t> </a:t>
            </a:r>
            <a:r>
              <a:rPr lang="de-DE" baseline="0" dirty="0" err="1" smtClean="0"/>
              <a:t>evacuation</a:t>
            </a:r>
            <a:r>
              <a:rPr lang="de-DE" baseline="0" dirty="0" smtClean="0"/>
              <a:t>/</a:t>
            </a:r>
            <a:r>
              <a:rPr lang="de-DE" baseline="0" dirty="0" err="1" smtClean="0"/>
              <a:t>Verwundetenrettung</a:t>
            </a:r>
            <a:r>
              <a:rPr lang="de-DE" baseline="0" dirty="0" smtClean="0"/>
              <a:t>).“</a:t>
            </a:r>
          </a:p>
          <a:p>
            <a:endParaRPr lang="de-DE" baseline="0" dirty="0" smtClean="0"/>
          </a:p>
          <a:p>
            <a:endParaRPr lang="de-DE" baseline="0" dirty="0" smtClean="0"/>
          </a:p>
          <a:p>
            <a:pPr rtl="0" eaLnBrk="1" fontAlgn="ctr" latinLnBrk="0" hangingPunct="1"/>
            <a:r>
              <a:rPr lang="de-DE" dirty="0"/>
              <a:t>Mögliche Beispiele für „Verhalten bei“ (es gibt viele weitere Möglichkeiten): </a:t>
            </a:r>
          </a:p>
          <a:p>
            <a:pPr rtl="0" eaLnBrk="1" fontAlgn="ctr" latinLnBrk="0" hangingPunct="1"/>
            <a:endParaRPr lang="de-DE" dirty="0"/>
          </a:p>
          <a:p>
            <a:pPr rtl="0" eaLnBrk="1" fontAlgn="ctr" latinLnBrk="0" hangingPunct="1"/>
            <a:r>
              <a:rPr lang="de-DE" u="sng" dirty="0"/>
              <a:t>1. Treffen auf Überlebende</a:t>
            </a:r>
          </a:p>
          <a:p>
            <a:pPr marL="177665" indent="-177665" fontAlgn="ctr">
              <a:buFontTx/>
              <a:buChar char="-"/>
            </a:pPr>
            <a:r>
              <a:rPr lang="de-DE" dirty="0"/>
              <a:t>Sind zu Umgehen, Meldung an CIC</a:t>
            </a:r>
          </a:p>
          <a:p>
            <a:pPr marL="177665" indent="-177665" fontAlgn="ctr">
              <a:buFontTx/>
              <a:buChar char="-"/>
            </a:pPr>
            <a:r>
              <a:rPr lang="de-DE" dirty="0"/>
              <a:t>Vorsichtig Verbindung aufnehmen, Meldung an CIC</a:t>
            </a:r>
          </a:p>
          <a:p>
            <a:pPr marL="177665" indent="-177665" fontAlgn="ctr">
              <a:buFontTx/>
              <a:buChar char="-"/>
            </a:pPr>
            <a:r>
              <a:rPr lang="de-DE" dirty="0"/>
              <a:t>Unbedingt zu Retten, Meldung an CIC</a:t>
            </a:r>
          </a:p>
          <a:p>
            <a:pPr marL="177665" indent="-177665" fontAlgn="ctr">
              <a:buFontTx/>
              <a:buChar char="-"/>
            </a:pPr>
            <a:r>
              <a:rPr lang="de-DE" dirty="0"/>
              <a:t>…</a:t>
            </a:r>
          </a:p>
          <a:p>
            <a:pPr rtl="0" eaLnBrk="1" fontAlgn="ctr" latinLnBrk="0" hangingPunct="1"/>
            <a:endParaRPr lang="de-DE" dirty="0"/>
          </a:p>
          <a:p>
            <a:pPr rtl="0" eaLnBrk="1" fontAlgn="ctr" latinLnBrk="0" hangingPunct="1"/>
            <a:r>
              <a:rPr lang="de-DE" u="sng" dirty="0"/>
              <a:t>2. Alien Tech</a:t>
            </a:r>
          </a:p>
          <a:p>
            <a:pPr marL="177665" indent="-177665" fontAlgn="ctr">
              <a:buFontTx/>
              <a:buChar char="-"/>
            </a:pPr>
            <a:r>
              <a:rPr lang="de-DE" dirty="0"/>
              <a:t>Kontakt vermeiden, Meldung an CIC</a:t>
            </a:r>
          </a:p>
          <a:p>
            <a:pPr marL="177665" indent="-177665" fontAlgn="ctr">
              <a:buFontTx/>
              <a:buChar char="-"/>
            </a:pPr>
            <a:r>
              <a:rPr lang="de-DE" dirty="0"/>
              <a:t>Sofort Meldung an CIC, ursprüngliche Mission wird abgebrochen, Gebiet sichern und auf weitere Befehle warten</a:t>
            </a:r>
          </a:p>
          <a:p>
            <a:pPr marL="177665" indent="-177665" fontAlgn="ctr">
              <a:buFontTx/>
              <a:buChar char="-"/>
            </a:pPr>
            <a:r>
              <a:rPr lang="de-DE" dirty="0"/>
              <a:t>…</a:t>
            </a:r>
          </a:p>
          <a:p>
            <a:pPr rtl="0" eaLnBrk="1" fontAlgn="ctr" latinLnBrk="0" hangingPunct="1"/>
            <a:endParaRPr lang="de-DE" dirty="0"/>
          </a:p>
          <a:p>
            <a:pPr rtl="0" eaLnBrk="1" fontAlgn="ctr" latinLnBrk="0" hangingPunct="1"/>
            <a:r>
              <a:rPr lang="de-DE" b="1" u="sng" dirty="0"/>
              <a:t>Ab hier im Regelfall vom Sergeant festgelegt nach seinen persönlichen Vorlieben und dem Missionsprofil</a:t>
            </a:r>
          </a:p>
          <a:p>
            <a:pPr rtl="0" eaLnBrk="1" fontAlgn="ctr" latinLnBrk="0" hangingPunct="1"/>
            <a:endParaRPr lang="de-DE" b="1" u="sng" dirty="0"/>
          </a:p>
          <a:p>
            <a:pPr rtl="0" eaLnBrk="1" fontAlgn="ctr" latinLnBrk="0" hangingPunct="1"/>
            <a:r>
              <a:rPr lang="de-DE" u="sng" dirty="0"/>
              <a:t>3. Drohnen</a:t>
            </a:r>
          </a:p>
          <a:p>
            <a:pPr marL="177665" indent="-177665" fontAlgn="ctr">
              <a:buFontTx/>
              <a:buChar char="-"/>
            </a:pPr>
            <a:r>
              <a:rPr lang="de-DE" dirty="0"/>
              <a:t>Sofort Deckung suchen und Tarnen, Meldung an das CIC</a:t>
            </a:r>
          </a:p>
          <a:p>
            <a:pPr marL="177665" indent="-177665" fontAlgn="ctr">
              <a:buFontTx/>
              <a:buChar char="-"/>
            </a:pPr>
            <a:r>
              <a:rPr lang="de-DE" dirty="0"/>
              <a:t>…</a:t>
            </a:r>
          </a:p>
          <a:p>
            <a:pPr marL="177665" indent="-177665" fontAlgn="ctr">
              <a:buFontTx/>
              <a:buChar char="-"/>
            </a:pPr>
            <a:endParaRPr lang="de-DE" dirty="0"/>
          </a:p>
          <a:p>
            <a:pPr rtl="0" eaLnBrk="1" fontAlgn="ctr" latinLnBrk="0" hangingPunct="1"/>
            <a:r>
              <a:rPr lang="de-DE" u="sng" dirty="0"/>
              <a:t>4. Versprengung/Sammelpunkte</a:t>
            </a:r>
          </a:p>
          <a:p>
            <a:pPr marL="177665" indent="-177665" fontAlgn="ctr">
              <a:buFontTx/>
              <a:buChar char="-"/>
            </a:pPr>
            <a:r>
              <a:rPr lang="de-DE" dirty="0"/>
              <a:t>Sammelpunkt wird Gebäude 11, ich lege während des Einsatzes weitere Sammelpunkte fest und spreche sie an wenn wir dort sind</a:t>
            </a:r>
          </a:p>
          <a:p>
            <a:pPr marL="177665" indent="-177665" fontAlgn="ctr">
              <a:buFontTx/>
              <a:buChar char="-"/>
            </a:pPr>
            <a:r>
              <a:rPr lang="de-DE" dirty="0"/>
              <a:t>…</a:t>
            </a:r>
          </a:p>
          <a:p>
            <a:pPr marL="177665" indent="-177665" fontAlgn="ctr">
              <a:buFontTx/>
              <a:buChar char="-"/>
            </a:pPr>
            <a:endParaRPr lang="de-DE" dirty="0"/>
          </a:p>
          <a:p>
            <a:pPr rtl="0" eaLnBrk="1" fontAlgn="ctr" latinLnBrk="0" hangingPunct="1"/>
            <a:r>
              <a:rPr lang="de-DE" u="sng" dirty="0"/>
              <a:t>5. Beschuss (Hinterhalt)</a:t>
            </a:r>
          </a:p>
          <a:p>
            <a:pPr marL="177665" indent="-177665" fontAlgn="ctr">
              <a:buFontTx/>
              <a:buChar char="-"/>
            </a:pPr>
            <a:r>
              <a:rPr lang="de-DE" dirty="0"/>
              <a:t>Sofort Feuer erwidern und Feuerlinie bilden, Funker setzt Kontaktmeldung an das CIC ab, ich brauche sofort Meldung über Feindstärke um weiteres Vorgehen zu entscheiden</a:t>
            </a:r>
          </a:p>
          <a:p>
            <a:pPr marL="177665" indent="-177665" fontAlgn="ctr">
              <a:buFontTx/>
              <a:buChar char="-"/>
            </a:pPr>
            <a:r>
              <a:rPr lang="de-DE" dirty="0"/>
              <a:t>Sofort Feuer erwidern und Feuerlinie bilden, Funker setzt Kontaktmeldung an das CIC ab, wir lösen uns schnellst möglichst vom Feind und finden eine bessere Deckung</a:t>
            </a:r>
          </a:p>
          <a:p>
            <a:pPr marL="177665" indent="-177665" fontAlgn="ctr">
              <a:buFontTx/>
              <a:buChar char="-"/>
            </a:pPr>
            <a:r>
              <a:rPr lang="de-DE" dirty="0"/>
              <a:t>…</a:t>
            </a:r>
          </a:p>
          <a:p>
            <a:pPr rtl="0" eaLnBrk="1" fontAlgn="ctr" latinLnBrk="0" hangingPunct="1"/>
            <a:endParaRPr lang="de-DE" dirty="0"/>
          </a:p>
          <a:p>
            <a:pPr rtl="0" eaLnBrk="1" fontAlgn="ctr" latinLnBrk="0" hangingPunct="1"/>
            <a:r>
              <a:rPr lang="de-DE" u="sng" dirty="0"/>
              <a:t>6. Feindberührung mit schwachem Feind</a:t>
            </a:r>
          </a:p>
          <a:p>
            <a:pPr marL="177665" indent="-177665" fontAlgn="ctr">
              <a:buFontTx/>
              <a:buChar char="-"/>
            </a:pPr>
            <a:r>
              <a:rPr lang="de-DE" dirty="0"/>
              <a:t>Wir greifen an und versuchen Feind zu vernichten, Funker setzt Feindmeldung an das CIC ab</a:t>
            </a:r>
          </a:p>
          <a:p>
            <a:pPr marL="177665" indent="-177665" fontAlgn="ctr">
              <a:buFontTx/>
              <a:buChar char="-"/>
            </a:pPr>
            <a:r>
              <a:rPr lang="de-DE" dirty="0"/>
              <a:t>Wir wollen nicht auffallen, versuchen einen Kampf zu vermeiden und setzen uns ab, Funker setzt Feindsichtung an das CIC ab</a:t>
            </a:r>
          </a:p>
          <a:p>
            <a:pPr marL="177665" indent="-177665" fontAlgn="ctr">
              <a:buFontTx/>
              <a:buChar char="-"/>
            </a:pPr>
            <a:r>
              <a:rPr lang="de-DE" dirty="0"/>
              <a:t>…</a:t>
            </a:r>
          </a:p>
          <a:p>
            <a:pPr rtl="0" eaLnBrk="1" fontAlgn="ctr" latinLnBrk="0" hangingPunct="1"/>
            <a:endParaRPr lang="de-DE" dirty="0"/>
          </a:p>
          <a:p>
            <a:pPr rtl="0" eaLnBrk="1" fontAlgn="ctr" latinLnBrk="0" hangingPunct="1"/>
            <a:r>
              <a:rPr lang="de-DE" u="sng" dirty="0"/>
              <a:t>7. Feindberührung mit starkem Feind</a:t>
            </a:r>
          </a:p>
          <a:p>
            <a:pPr defTabSz="765330" fontAlgn="ctr">
              <a:defRPr/>
            </a:pPr>
            <a:r>
              <a:rPr lang="de-DE" dirty="0"/>
              <a:t>- Wir greifen an und versuchen Feind zu binden bis weitere Kräfte uns helfen um den Feind zu vernichten, Funker setzt Feindmeldung an das CIC ab</a:t>
            </a:r>
          </a:p>
          <a:p>
            <a:pPr marL="177665" indent="-177665" defTabSz="765330" fontAlgn="ctr">
              <a:buFontTx/>
              <a:buChar char="-"/>
              <a:defRPr/>
            </a:pPr>
            <a:r>
              <a:rPr lang="de-DE" dirty="0"/>
              <a:t>Wir weichen aus und versuchen einen Kampf zu vermeiden. Funker setzt Feindsichtung an das CIC ab</a:t>
            </a:r>
          </a:p>
          <a:p>
            <a:pPr marL="177665" indent="-177665" defTabSz="765330" fontAlgn="ctr">
              <a:buFontTx/>
              <a:buChar char="-"/>
              <a:defRPr/>
            </a:pPr>
            <a:r>
              <a:rPr lang="de-DE" dirty="0"/>
              <a:t>…</a:t>
            </a:r>
          </a:p>
          <a:p>
            <a:pPr rtl="0" eaLnBrk="1" fontAlgn="ctr" latinLnBrk="0" hangingPunct="1"/>
            <a:endParaRPr lang="de-DE" dirty="0"/>
          </a:p>
          <a:p>
            <a:pPr rtl="0" eaLnBrk="1" fontAlgn="ctr" latinLnBrk="0" hangingPunct="1"/>
            <a:r>
              <a:rPr lang="de-DE" u="sng" dirty="0"/>
              <a:t>8. Bekannte gefährliche Orte / besondere Geländepunkte</a:t>
            </a:r>
          </a:p>
          <a:p>
            <a:pPr marL="177665" indent="-177665" defTabSz="765330" fontAlgn="ctr">
              <a:buFontTx/>
              <a:buChar char="-"/>
              <a:defRPr/>
            </a:pPr>
            <a:r>
              <a:rPr lang="de-DE" dirty="0"/>
              <a:t>Vermeiden wir oder umgehen wir so weit wie möglich </a:t>
            </a:r>
          </a:p>
          <a:p>
            <a:pPr marL="177665" indent="-177665" defTabSz="765330" fontAlgn="ctr">
              <a:buFontTx/>
              <a:buChar char="-"/>
              <a:defRPr/>
            </a:pPr>
            <a:r>
              <a:rPr lang="de-DE" dirty="0"/>
              <a:t>Durchqueren wir unter Eigensicherung halbgruppenweise</a:t>
            </a:r>
          </a:p>
          <a:p>
            <a:pPr marL="177665" indent="-177665" defTabSz="765330" fontAlgn="ctr">
              <a:buFontTx/>
              <a:buChar char="-"/>
              <a:defRPr/>
            </a:pPr>
            <a:r>
              <a:rPr lang="de-DE" dirty="0"/>
              <a:t>Durchqueren wir unter Eigensicherung einzeln nacheinander</a:t>
            </a:r>
          </a:p>
          <a:p>
            <a:pPr marL="177665" indent="-177665" defTabSz="765330" fontAlgn="ctr">
              <a:buFontTx/>
              <a:buChar char="-"/>
              <a:defRPr/>
            </a:pPr>
            <a:r>
              <a:rPr lang="de-DE" dirty="0"/>
              <a:t>…</a:t>
            </a:r>
          </a:p>
          <a:p>
            <a:pPr rtl="0" eaLnBrk="1" fontAlgn="ctr" latinLnBrk="0" hangingPunct="1"/>
            <a:endParaRPr lang="de-DE" dirty="0"/>
          </a:p>
          <a:p>
            <a:pPr rtl="0" eaLnBrk="1" fontAlgn="ctr" latinLnBrk="0" hangingPunct="1"/>
            <a:r>
              <a:rPr lang="de-DE" u="sng" dirty="0"/>
              <a:t>9. Verwundung</a:t>
            </a:r>
          </a:p>
          <a:p>
            <a:pPr marL="177665" indent="-177665" fontAlgn="ctr">
              <a:buFontTx/>
              <a:buChar char="-"/>
            </a:pPr>
            <a:r>
              <a:rPr lang="de-DE" dirty="0"/>
              <a:t>Verwundete transportfähig machen soweit möglich, wir führen sie mit, falls nicht fordern wir MEDEVAC per 9-Liner</a:t>
            </a:r>
          </a:p>
          <a:p>
            <a:pPr marL="177665" indent="-177665" fontAlgn="ctr">
              <a:buFontTx/>
              <a:buChar char="-"/>
            </a:pPr>
            <a:r>
              <a:rPr lang="de-DE" dirty="0"/>
              <a:t>Verwundete stabilisieren und markieren, wir melden Ort an CIC und lassen sie abholen, die Mission hat Vorrang</a:t>
            </a:r>
          </a:p>
          <a:p>
            <a:pPr marL="177665" indent="-177665" fontAlgn="ctr">
              <a:buFontTx/>
              <a:buChar char="-"/>
            </a:pPr>
            <a:r>
              <a:rPr lang="de-DE" dirty="0"/>
              <a:t>…</a:t>
            </a:r>
          </a:p>
          <a:p>
            <a:pPr fontAlgn="ctr"/>
            <a:endParaRPr lang="de-DE" dirty="0"/>
          </a:p>
          <a:p>
            <a:pPr rtl="0" eaLnBrk="1" fontAlgn="ctr" latinLnBrk="0" hangingPunct="1"/>
            <a:r>
              <a:rPr lang="de-DE" u="sng" dirty="0"/>
              <a:t>10. Sperren / Hindernisse / Minen</a:t>
            </a:r>
          </a:p>
          <a:p>
            <a:pPr marL="177665" indent="-177665" fontAlgn="ctr">
              <a:buFontTx/>
              <a:buChar char="-"/>
            </a:pPr>
            <a:r>
              <a:rPr lang="de-DE" dirty="0"/>
              <a:t>Sofort Meldung an mich, Funker setzt Meldung ans CIC ab, wir überwachen die Sperre bis weitere Befehle kommen</a:t>
            </a:r>
          </a:p>
          <a:p>
            <a:pPr marL="177665" indent="-177665" defTabSz="765330" fontAlgn="ctr">
              <a:buFontTx/>
              <a:buChar char="-"/>
              <a:defRPr/>
            </a:pPr>
            <a:r>
              <a:rPr lang="de-DE" dirty="0"/>
              <a:t>Sofort Meldung an mich, Funker setzt Meldung ans CIC ab, wir umgehen die Sperre weiträumig</a:t>
            </a:r>
          </a:p>
          <a:p>
            <a:pPr marL="177665" indent="-177665" defTabSz="765330" fontAlgn="ctr">
              <a:buFontTx/>
              <a:buChar char="-"/>
              <a:defRPr/>
            </a:pPr>
            <a:r>
              <a:rPr lang="de-DE" dirty="0"/>
              <a:t>Sofort  Meldung an mich, Funker setzt Meldung ans CIC ab, wir versuchen die Sperre zu räumen</a:t>
            </a:r>
          </a:p>
          <a:p>
            <a:pPr marL="177665" indent="-177665" defTabSz="765330" fontAlgn="ctr">
              <a:buFontTx/>
              <a:buChar char="-"/>
              <a:defRPr/>
            </a:pPr>
            <a:r>
              <a:rPr lang="de-DE" dirty="0"/>
              <a:t>…</a:t>
            </a:r>
          </a:p>
          <a:p>
            <a:pPr rtl="0" eaLnBrk="1" fontAlgn="ctr" latinLnBrk="0" hangingPunct="1"/>
            <a:endParaRPr lang="de-DE" dirty="0"/>
          </a:p>
          <a:p>
            <a:pPr rtl="0" eaLnBrk="1" fontAlgn="ctr" latinLnBrk="0" hangingPunct="1"/>
            <a:r>
              <a:rPr lang="de-DE" u="sng" dirty="0"/>
              <a:t>11. Offenes Gelände</a:t>
            </a:r>
          </a:p>
          <a:p>
            <a:pPr marL="177665" indent="-177665">
              <a:buFontTx/>
              <a:buChar char="-"/>
            </a:pPr>
            <a:r>
              <a:rPr lang="de-DE" baseline="0" dirty="0" smtClean="0"/>
              <a:t>Offene Geländeabschnitte werden halbgruppenweise im Sprung genommen (Eine Halbgruppe sichert, eine springt)</a:t>
            </a:r>
          </a:p>
          <a:p>
            <a:pPr marL="177665" indent="-177665">
              <a:buFontTx/>
              <a:buChar char="-"/>
            </a:pPr>
            <a:r>
              <a:rPr lang="de-DE" baseline="0" dirty="0" smtClean="0"/>
              <a:t>Offene Geländeabschnitte werden fließend unter Eigensicherung genommen (Drückt euch nacheinander raus, der offene Abschnitt darf nie ungesichert sein)</a:t>
            </a:r>
          </a:p>
          <a:p>
            <a:pPr marL="177665" indent="-177665">
              <a:buFontTx/>
              <a:buChar char="-"/>
            </a:pPr>
            <a:r>
              <a:rPr lang="de-DE" baseline="0" dirty="0" smtClean="0"/>
              <a:t>Offene Geländeabschnitte werden vermieden und weiträumig umgangen</a:t>
            </a:r>
          </a:p>
          <a:p>
            <a:pPr marL="177665" indent="-177665">
              <a:buFontTx/>
              <a:buChar char="-"/>
            </a:pPr>
            <a:r>
              <a:rPr lang="de-DE" baseline="0" dirty="0" smtClean="0"/>
              <a:t>Offene Geländeabschnitte werden fließend genommen (Die vordersten Fighter sichern den Abschnitt und der Rest springt so schnell wie möglich hinüber. Die Sicherer folgen im Eilmarsch)</a:t>
            </a:r>
          </a:p>
          <a:p>
            <a:pPr marL="177665" indent="-177665">
              <a:buFontTx/>
              <a:buChar char="-"/>
            </a:pPr>
            <a:r>
              <a:rPr lang="de-DE" baseline="0" dirty="0" smtClean="0"/>
              <a:t>…</a:t>
            </a:r>
          </a:p>
          <a:p>
            <a:endParaRPr lang="de-DE" baseline="0" dirty="0" smtClean="0"/>
          </a:p>
        </p:txBody>
      </p:sp>
      <p:sp>
        <p:nvSpPr>
          <p:cNvPr id="4" name="Foliennummernplatzhalter 3"/>
          <p:cNvSpPr>
            <a:spLocks noGrp="1"/>
          </p:cNvSpPr>
          <p:nvPr>
            <p:ph type="sldNum" sz="quarter" idx="10"/>
          </p:nvPr>
        </p:nvSpPr>
        <p:spPr/>
        <p:txBody>
          <a:bodyPr/>
          <a:lstStyle/>
          <a:p>
            <a:fld id="{28ABE0C3-E2D7-4E14-831A-14EF7866F467}" type="slidenum">
              <a:rPr lang="de-DE" smtClean="0"/>
              <a:pPr/>
              <a:t>11</a:t>
            </a:fld>
            <a:endParaRPr lang="de-DE"/>
          </a:p>
        </p:txBody>
      </p:sp>
    </p:spTree>
    <p:extLst>
      <p:ext uri="{BB962C8B-B14F-4D97-AF65-F5344CB8AC3E}">
        <p14:creationId xmlns:p14="http://schemas.microsoft.com/office/powerpoint/2010/main" val="111432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44550" y="766763"/>
            <a:ext cx="5410200" cy="3838575"/>
          </a:xfrm>
        </p:spPr>
      </p:sp>
      <p:sp>
        <p:nvSpPr>
          <p:cNvPr id="3" name="Notizenplatzhalter 2"/>
          <p:cNvSpPr>
            <a:spLocks noGrp="1"/>
          </p:cNvSpPr>
          <p:nvPr>
            <p:ph type="body" idx="1"/>
          </p:nvPr>
        </p:nvSpPr>
        <p:spPr/>
        <p:txBody>
          <a:bodyPr/>
          <a:lstStyle/>
          <a:p>
            <a:r>
              <a:rPr lang="de-DE" dirty="0" smtClean="0"/>
              <a:t>Dies dient der Übersicht über Sonderausstattung</a:t>
            </a:r>
            <a:r>
              <a:rPr lang="de-DE" baseline="0" dirty="0" smtClean="0"/>
              <a:t>, mitzuführendes Material und </a:t>
            </a:r>
            <a:r>
              <a:rPr lang="de-DE" dirty="0" smtClean="0"/>
              <a:t>Kommunikationsmittel. Hier wird</a:t>
            </a:r>
            <a:r>
              <a:rPr lang="de-DE" baseline="0" dirty="0" smtClean="0"/>
              <a:t> sich im Laufe der Con nur wenig ändern. Es kann deswegen vernachlässigt werden.  Kann jedoch in bestimmten Situationen hilfreich sein. Es eignet sich vor allem dafür, die an einer Mission beteiligten Funkrufzeichen zu notieren und sie nicht aus der Gesamtübersicht heraussuchen zu müssen. Die beiden letzten Punkte: Platz des Führers und Führerreihenfolge sind für die Männer im Feld wichtig. Es kann immer mal passieren, dass innerhalb einer </a:t>
            </a:r>
            <a:r>
              <a:rPr lang="de-DE" baseline="0" dirty="0" err="1" smtClean="0"/>
              <a:t>Squads</a:t>
            </a:r>
            <a:r>
              <a:rPr lang="de-DE" baseline="0" dirty="0" smtClean="0"/>
              <a:t> eine Führungsrolle für eine gewisse Mission ausfällt und da ist es nie verkehrt nochmal klarzustellen, wer den Posten übernimmt.  </a:t>
            </a:r>
          </a:p>
          <a:p>
            <a:endParaRPr lang="de-DE" baseline="0" dirty="0" smtClean="0"/>
          </a:p>
          <a:p>
            <a:r>
              <a:rPr lang="de-DE" b="1" baseline="0" dirty="0" smtClean="0"/>
              <a:t>Sperrbestand</a:t>
            </a:r>
            <a:r>
              <a:rPr lang="de-DE" baseline="0" dirty="0" smtClean="0"/>
              <a:t>: Auflage der Führung wie viel von einer Ressource zurückgehalten werden muss für die Führung. Wird ein Sperrbestand erreicht ist dies zu melden.  Kann dann freigegeben werden. Ist zur Selbstverteidigung IMMER freigegeben. </a:t>
            </a:r>
          </a:p>
          <a:p>
            <a:endParaRPr lang="de-DE" baseline="0" dirty="0" smtClean="0"/>
          </a:p>
          <a:p>
            <a:r>
              <a:rPr lang="de-DE" b="1" baseline="0" dirty="0" smtClean="0"/>
              <a:t>Fortsetzung Beispiel:</a:t>
            </a:r>
          </a:p>
          <a:p>
            <a:pPr defTabSz="765330">
              <a:defRPr/>
            </a:pPr>
            <a:r>
              <a:rPr lang="de-DE" dirty="0" smtClean="0"/>
              <a:t>„Gut,</a:t>
            </a:r>
            <a:r>
              <a:rPr lang="de-DE" baseline="0" dirty="0" smtClean="0"/>
              <a:t> kommen wir zu Einsatzunterstützung. Ihr führt eure normale Ausrüstung mit, keine besonderen Auflagen, denkt nur daran etwas Verpflegung mitzunehmen, kann ja immer mal länger dauern… euer </a:t>
            </a:r>
            <a:r>
              <a:rPr lang="de-DE" baseline="0" dirty="0" err="1" smtClean="0"/>
              <a:t>Munitionsperrbestand</a:t>
            </a:r>
            <a:r>
              <a:rPr lang="de-DE" baseline="0" dirty="0" smtClean="0"/>
              <a:t> liegt bei 1/3 eurer gesamten Kampfbeladung. Solltet ihr den erreichen und noch kein Missionsende absehbar sein wird FC dafür sorgen, dass ihr Munition nachgeführt bekommt. Solltet ihr noch weitere Ferngläser oder ähnliches benötigen könnt ihr diese vor Missionsbeginn noch hier empfangen. Aktuell befindet sich die SAR 05 in Bereitschaft für CASEVAC, Rufzeichen SR-05, diese befinden sich schon im Feld und haben eine ungefährere Reaktionszeit von 5 Minuten. Einsatz CASEVAC obliegt jedoch außer im absoluten Notfall dem Vorbehalt durch FC. Keine Sorge, wir sorgen schon dafür das man euch rausholt, wir müssen nur das Gesamtbild der Operationen im Blick behalten. Auch hier gilt wieder, dass das Gebäude 19 als Sammelpunkt für Verwundetet dient.</a:t>
            </a:r>
            <a:endParaRPr lang="de-DE" dirty="0" smtClean="0"/>
          </a:p>
          <a:p>
            <a:endParaRPr lang="de-DE" baseline="0" dirty="0" smtClean="0"/>
          </a:p>
          <a:p>
            <a:r>
              <a:rPr lang="de-DE" baseline="0" dirty="0" smtClean="0"/>
              <a:t>Abschließend zur Führungsunterstützung. Funkkanäle sind denke ich allen klar. Sollte einer der beiden Fighter Lieutenants im Feld die Führung übernehmen wird Kanal 5 der Führungskanal für alle Kräfte im Feld. Sollten wir bis zur Dunkelheit im Feld bleiben markieren wir wie immer eigene Kräfte durch schwache rote Lichter. FC befindet sich grundsätzlich im CIC, wenn eure Mission an Intensität gewinnt verlegen wir ins Feld und übernehmen vor Ort die Koordination der einzelnen Gruppen. Habt ihr noch Fragen?</a:t>
            </a:r>
          </a:p>
          <a:p>
            <a:endParaRPr lang="de-DE" baseline="0" dirty="0" smtClean="0"/>
          </a:p>
          <a:p>
            <a:r>
              <a:rPr lang="de-DE" baseline="0" dirty="0" smtClean="0"/>
              <a:t> „Nein? Es ist jetzt 1315 Uhr, </a:t>
            </a:r>
            <a:r>
              <a:rPr lang="de-DE" baseline="0" dirty="0" err="1" smtClean="0"/>
              <a:t>brieft</a:t>
            </a:r>
            <a:r>
              <a:rPr lang="de-DE" baseline="0" dirty="0" smtClean="0"/>
              <a:t> eure Leute und ich erwarte das ihr bis spätestens 1345 Uhr aus der Schleuse seid. Viel Erfolg und gute Jagd.“ </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28ABE0C3-E2D7-4E14-831A-14EF7866F467}" type="slidenum">
              <a:rPr lang="de-DE" smtClean="0"/>
              <a:pPr/>
              <a:t>12</a:t>
            </a:fld>
            <a:endParaRPr lang="de-DE"/>
          </a:p>
        </p:txBody>
      </p:sp>
    </p:spTree>
    <p:extLst>
      <p:ext uri="{BB962C8B-B14F-4D97-AF65-F5344CB8AC3E}">
        <p14:creationId xmlns:p14="http://schemas.microsoft.com/office/powerpoint/2010/main" val="114034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67095" y="1666369"/>
            <a:ext cx="6427074" cy="1149818"/>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134190" y="3039692"/>
            <a:ext cx="5292884" cy="1370842"/>
          </a:xfrm>
        </p:spPr>
        <p:txBody>
          <a:bodyPr/>
          <a:lstStyle>
            <a:lvl1pPr marL="0" indent="0" algn="ctr">
              <a:buNone/>
              <a:defRPr>
                <a:solidFill>
                  <a:schemeClr val="tx1">
                    <a:tint val="75000"/>
                  </a:schemeClr>
                </a:solidFill>
              </a:defRPr>
            </a:lvl1pPr>
            <a:lvl2pPr marL="369280" indent="0" algn="ctr">
              <a:buNone/>
              <a:defRPr>
                <a:solidFill>
                  <a:schemeClr val="tx1">
                    <a:tint val="75000"/>
                  </a:schemeClr>
                </a:solidFill>
              </a:defRPr>
            </a:lvl2pPr>
            <a:lvl3pPr marL="738561" indent="0" algn="ctr">
              <a:buNone/>
              <a:defRPr>
                <a:solidFill>
                  <a:schemeClr val="tx1">
                    <a:tint val="75000"/>
                  </a:schemeClr>
                </a:solidFill>
              </a:defRPr>
            </a:lvl3pPr>
            <a:lvl4pPr marL="1107841" indent="0" algn="ctr">
              <a:buNone/>
              <a:defRPr>
                <a:solidFill>
                  <a:schemeClr val="tx1">
                    <a:tint val="75000"/>
                  </a:schemeClr>
                </a:solidFill>
              </a:defRPr>
            </a:lvl4pPr>
            <a:lvl5pPr marL="1477122" indent="0" algn="ctr">
              <a:buNone/>
              <a:defRPr>
                <a:solidFill>
                  <a:schemeClr val="tx1">
                    <a:tint val="75000"/>
                  </a:schemeClr>
                </a:solidFill>
              </a:defRPr>
            </a:lvl5pPr>
            <a:lvl6pPr marL="1846402" indent="0" algn="ctr">
              <a:buNone/>
              <a:defRPr>
                <a:solidFill>
                  <a:schemeClr val="tx1">
                    <a:tint val="75000"/>
                  </a:schemeClr>
                </a:solidFill>
              </a:defRPr>
            </a:lvl6pPr>
            <a:lvl7pPr marL="2215683" indent="0" algn="ctr">
              <a:buNone/>
              <a:defRPr>
                <a:solidFill>
                  <a:schemeClr val="tx1">
                    <a:tint val="75000"/>
                  </a:schemeClr>
                </a:solidFill>
              </a:defRPr>
            </a:lvl7pPr>
            <a:lvl8pPr marL="2584963" indent="0" algn="ctr">
              <a:buNone/>
              <a:defRPr>
                <a:solidFill>
                  <a:schemeClr val="tx1">
                    <a:tint val="75000"/>
                  </a:schemeClr>
                </a:solidFill>
              </a:defRPr>
            </a:lvl8pPr>
            <a:lvl9pPr marL="2954244"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B35B945-EDF0-48C3-8C87-7511A96F85C1}" type="datetime1">
              <a:rPr lang="de-DE" smtClean="0"/>
              <a:pPr/>
              <a:t>16.08.2025</a:t>
            </a:fld>
            <a:endParaRPr lang="de-DE"/>
          </a:p>
        </p:txBody>
      </p:sp>
      <p:sp>
        <p:nvSpPr>
          <p:cNvPr id="5" name="Fußzeilenplatzhalter 4"/>
          <p:cNvSpPr>
            <a:spLocks noGrp="1"/>
          </p:cNvSpPr>
          <p:nvPr>
            <p:ph type="ftr" sz="quarter" idx="11"/>
          </p:nvPr>
        </p:nvSpPr>
        <p:spPr/>
        <p:txBody>
          <a:bodyPr/>
          <a:lstStyle/>
          <a:p>
            <a:r>
              <a:rPr lang="de-DE" smtClean="0"/>
              <a:t>Fighter Command</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CBD2528-3FC2-44AA-9B0C-37885A25F35A}" type="datetime1">
              <a:rPr lang="de-DE" smtClean="0"/>
              <a:pPr/>
              <a:t>16.08.2025</a:t>
            </a:fld>
            <a:endParaRPr lang="de-DE"/>
          </a:p>
        </p:txBody>
      </p:sp>
      <p:sp>
        <p:nvSpPr>
          <p:cNvPr id="5" name="Fußzeilenplatzhalter 4"/>
          <p:cNvSpPr>
            <a:spLocks noGrp="1"/>
          </p:cNvSpPr>
          <p:nvPr>
            <p:ph type="ftr" sz="quarter" idx="11"/>
          </p:nvPr>
        </p:nvSpPr>
        <p:spPr/>
        <p:txBody>
          <a:bodyPr/>
          <a:lstStyle/>
          <a:p>
            <a:r>
              <a:rPr lang="de-DE" smtClean="0"/>
              <a:t>Fighter Command</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81916" y="214818"/>
            <a:ext cx="1701285" cy="4576922"/>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378064" y="214818"/>
            <a:ext cx="4977831" cy="457692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4E43C3B-3037-4D0C-B5F8-17D94400DE5A}" type="datetime1">
              <a:rPr lang="de-DE" smtClean="0"/>
              <a:pPr/>
              <a:t>16.08.2025</a:t>
            </a:fld>
            <a:endParaRPr lang="de-DE"/>
          </a:p>
        </p:txBody>
      </p:sp>
      <p:sp>
        <p:nvSpPr>
          <p:cNvPr id="5" name="Fußzeilenplatzhalter 4"/>
          <p:cNvSpPr>
            <a:spLocks noGrp="1"/>
          </p:cNvSpPr>
          <p:nvPr>
            <p:ph type="ftr" sz="quarter" idx="11"/>
          </p:nvPr>
        </p:nvSpPr>
        <p:spPr/>
        <p:txBody>
          <a:bodyPr/>
          <a:lstStyle/>
          <a:p>
            <a:r>
              <a:rPr lang="de-DE" smtClean="0"/>
              <a:t>Fighter Command</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p>
            <a:fld id="{EED81311-1EF2-4C07-A380-75D7E0D5C6F2}" type="datetime1">
              <a:rPr lang="de-DE" smtClean="0"/>
              <a:pPr/>
              <a:t>16.08.2025</a:t>
            </a:fld>
            <a:endParaRPr lang="de-DE"/>
          </a:p>
        </p:txBody>
      </p:sp>
      <p:sp>
        <p:nvSpPr>
          <p:cNvPr id="5" name="Fußzeilenplatzhalter 4"/>
          <p:cNvSpPr>
            <a:spLocks noGrp="1"/>
          </p:cNvSpPr>
          <p:nvPr>
            <p:ph type="ftr" sz="quarter" idx="11"/>
          </p:nvPr>
        </p:nvSpPr>
        <p:spPr/>
        <p:txBody>
          <a:bodyPr/>
          <a:lstStyle/>
          <a:p>
            <a:r>
              <a:rPr lang="de-DE" smtClean="0"/>
              <a:t>Fighter Command</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7287" y="3446972"/>
            <a:ext cx="6427074" cy="1065382"/>
          </a:xfrm>
        </p:spPr>
        <p:txBody>
          <a:bodyPr anchor="t"/>
          <a:lstStyle>
            <a:lvl1pPr algn="l">
              <a:defRPr sz="32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597287" y="2273562"/>
            <a:ext cx="6427074" cy="1173410"/>
          </a:xfrm>
        </p:spPr>
        <p:txBody>
          <a:bodyPr anchor="b"/>
          <a:lstStyle>
            <a:lvl1pPr marL="0" indent="0">
              <a:buNone/>
              <a:defRPr sz="1600">
                <a:solidFill>
                  <a:schemeClr val="tx1">
                    <a:tint val="75000"/>
                  </a:schemeClr>
                </a:solidFill>
              </a:defRPr>
            </a:lvl1pPr>
            <a:lvl2pPr marL="369280" indent="0">
              <a:buNone/>
              <a:defRPr sz="1500">
                <a:solidFill>
                  <a:schemeClr val="tx1">
                    <a:tint val="75000"/>
                  </a:schemeClr>
                </a:solidFill>
              </a:defRPr>
            </a:lvl2pPr>
            <a:lvl3pPr marL="738561" indent="0">
              <a:buNone/>
              <a:defRPr sz="1300">
                <a:solidFill>
                  <a:schemeClr val="tx1">
                    <a:tint val="75000"/>
                  </a:schemeClr>
                </a:solidFill>
              </a:defRPr>
            </a:lvl3pPr>
            <a:lvl4pPr marL="1107841" indent="0">
              <a:buNone/>
              <a:defRPr sz="1100">
                <a:solidFill>
                  <a:schemeClr val="tx1">
                    <a:tint val="75000"/>
                  </a:schemeClr>
                </a:solidFill>
              </a:defRPr>
            </a:lvl4pPr>
            <a:lvl5pPr marL="1477122" indent="0">
              <a:buNone/>
              <a:defRPr sz="1100">
                <a:solidFill>
                  <a:schemeClr val="tx1">
                    <a:tint val="75000"/>
                  </a:schemeClr>
                </a:solidFill>
              </a:defRPr>
            </a:lvl5pPr>
            <a:lvl6pPr marL="1846402" indent="0">
              <a:buNone/>
              <a:defRPr sz="1100">
                <a:solidFill>
                  <a:schemeClr val="tx1">
                    <a:tint val="75000"/>
                  </a:schemeClr>
                </a:solidFill>
              </a:defRPr>
            </a:lvl6pPr>
            <a:lvl7pPr marL="2215683" indent="0">
              <a:buNone/>
              <a:defRPr sz="1100">
                <a:solidFill>
                  <a:schemeClr val="tx1">
                    <a:tint val="75000"/>
                  </a:schemeClr>
                </a:solidFill>
              </a:defRPr>
            </a:lvl7pPr>
            <a:lvl8pPr marL="2584963" indent="0">
              <a:buNone/>
              <a:defRPr sz="1100">
                <a:solidFill>
                  <a:schemeClr val="tx1">
                    <a:tint val="75000"/>
                  </a:schemeClr>
                </a:solidFill>
              </a:defRPr>
            </a:lvl8pPr>
            <a:lvl9pPr marL="2954244" indent="0">
              <a:buNone/>
              <a:defRPr sz="11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CB4BF82C-89F0-4B79-A047-0EB8EA39222A}" type="datetime1">
              <a:rPr lang="de-DE" smtClean="0"/>
              <a:pPr/>
              <a:t>16.08.2025</a:t>
            </a:fld>
            <a:endParaRPr lang="de-DE"/>
          </a:p>
        </p:txBody>
      </p:sp>
      <p:sp>
        <p:nvSpPr>
          <p:cNvPr id="5" name="Fußzeilenplatzhalter 4"/>
          <p:cNvSpPr>
            <a:spLocks noGrp="1"/>
          </p:cNvSpPr>
          <p:nvPr>
            <p:ph type="ftr" sz="quarter" idx="11"/>
          </p:nvPr>
        </p:nvSpPr>
        <p:spPr/>
        <p:txBody>
          <a:bodyPr/>
          <a:lstStyle/>
          <a:p>
            <a:r>
              <a:rPr lang="de-DE" smtClean="0"/>
              <a:t>Fighter Command</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78063" y="1251639"/>
            <a:ext cx="3339558" cy="3540100"/>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843642" y="1251639"/>
            <a:ext cx="3339558" cy="3540100"/>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34E624B-B6BE-4631-A8E0-CFF961C0521B}" type="datetime1">
              <a:rPr lang="de-DE" smtClean="0"/>
              <a:pPr/>
              <a:t>16.08.2025</a:t>
            </a:fld>
            <a:endParaRPr lang="de-DE"/>
          </a:p>
        </p:txBody>
      </p:sp>
      <p:sp>
        <p:nvSpPr>
          <p:cNvPr id="6" name="Fußzeilenplatzhalter 5"/>
          <p:cNvSpPr>
            <a:spLocks noGrp="1"/>
          </p:cNvSpPr>
          <p:nvPr>
            <p:ph type="ftr" sz="quarter" idx="11"/>
          </p:nvPr>
        </p:nvSpPr>
        <p:spPr/>
        <p:txBody>
          <a:bodyPr/>
          <a:lstStyle/>
          <a:p>
            <a:r>
              <a:rPr lang="de-DE" smtClean="0"/>
              <a:t>Fighter Command</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378064" y="1200730"/>
            <a:ext cx="3340872" cy="500406"/>
          </a:xfrm>
        </p:spPr>
        <p:txBody>
          <a:bodyPr anchor="b"/>
          <a:lstStyle>
            <a:lvl1pPr marL="0" indent="0">
              <a:buNone/>
              <a:defRPr sz="1900" b="1"/>
            </a:lvl1pPr>
            <a:lvl2pPr marL="369280" indent="0">
              <a:buNone/>
              <a:defRPr sz="1600" b="1"/>
            </a:lvl2pPr>
            <a:lvl3pPr marL="738561" indent="0">
              <a:buNone/>
              <a:defRPr sz="1500" b="1"/>
            </a:lvl3pPr>
            <a:lvl4pPr marL="1107841" indent="0">
              <a:buNone/>
              <a:defRPr sz="1300" b="1"/>
            </a:lvl4pPr>
            <a:lvl5pPr marL="1477122" indent="0">
              <a:buNone/>
              <a:defRPr sz="1300" b="1"/>
            </a:lvl5pPr>
            <a:lvl6pPr marL="1846402" indent="0">
              <a:buNone/>
              <a:defRPr sz="1300" b="1"/>
            </a:lvl6pPr>
            <a:lvl7pPr marL="2215683" indent="0">
              <a:buNone/>
              <a:defRPr sz="1300" b="1"/>
            </a:lvl7pPr>
            <a:lvl8pPr marL="2584963" indent="0">
              <a:buNone/>
              <a:defRPr sz="1300" b="1"/>
            </a:lvl8pPr>
            <a:lvl9pPr marL="2954244" indent="0">
              <a:buNone/>
              <a:defRPr sz="1300" b="1"/>
            </a:lvl9pPr>
          </a:lstStyle>
          <a:p>
            <a:pPr lvl="0"/>
            <a:r>
              <a:rPr lang="de-DE" smtClean="0"/>
              <a:t>Textmasterformate durch Klicken bearbeiten</a:t>
            </a:r>
          </a:p>
        </p:txBody>
      </p:sp>
      <p:sp>
        <p:nvSpPr>
          <p:cNvPr id="4" name="Inhaltsplatzhalter 3"/>
          <p:cNvSpPr>
            <a:spLocks noGrp="1"/>
          </p:cNvSpPr>
          <p:nvPr>
            <p:ph sz="half" idx="2"/>
          </p:nvPr>
        </p:nvSpPr>
        <p:spPr>
          <a:xfrm>
            <a:off x="378064" y="1701136"/>
            <a:ext cx="3340872" cy="3090603"/>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841019" y="1200730"/>
            <a:ext cx="3342182" cy="500406"/>
          </a:xfrm>
        </p:spPr>
        <p:txBody>
          <a:bodyPr anchor="b"/>
          <a:lstStyle>
            <a:lvl1pPr marL="0" indent="0">
              <a:buNone/>
              <a:defRPr sz="1900" b="1"/>
            </a:lvl1pPr>
            <a:lvl2pPr marL="369280" indent="0">
              <a:buNone/>
              <a:defRPr sz="1600" b="1"/>
            </a:lvl2pPr>
            <a:lvl3pPr marL="738561" indent="0">
              <a:buNone/>
              <a:defRPr sz="1500" b="1"/>
            </a:lvl3pPr>
            <a:lvl4pPr marL="1107841" indent="0">
              <a:buNone/>
              <a:defRPr sz="1300" b="1"/>
            </a:lvl4pPr>
            <a:lvl5pPr marL="1477122" indent="0">
              <a:buNone/>
              <a:defRPr sz="1300" b="1"/>
            </a:lvl5pPr>
            <a:lvl6pPr marL="1846402" indent="0">
              <a:buNone/>
              <a:defRPr sz="1300" b="1"/>
            </a:lvl6pPr>
            <a:lvl7pPr marL="2215683" indent="0">
              <a:buNone/>
              <a:defRPr sz="1300" b="1"/>
            </a:lvl7pPr>
            <a:lvl8pPr marL="2584963" indent="0">
              <a:buNone/>
              <a:defRPr sz="1300" b="1"/>
            </a:lvl8pPr>
            <a:lvl9pPr marL="2954244" indent="0">
              <a:buNone/>
              <a:defRPr sz="1300" b="1"/>
            </a:lvl9pPr>
          </a:lstStyle>
          <a:p>
            <a:pPr lvl="0"/>
            <a:r>
              <a:rPr lang="de-DE" smtClean="0"/>
              <a:t>Textmasterformate durch Klicken bearbeiten</a:t>
            </a:r>
          </a:p>
        </p:txBody>
      </p:sp>
      <p:sp>
        <p:nvSpPr>
          <p:cNvPr id="6" name="Inhaltsplatzhalter 5"/>
          <p:cNvSpPr>
            <a:spLocks noGrp="1"/>
          </p:cNvSpPr>
          <p:nvPr>
            <p:ph sz="quarter" idx="4"/>
          </p:nvPr>
        </p:nvSpPr>
        <p:spPr>
          <a:xfrm>
            <a:off x="3841019" y="1701136"/>
            <a:ext cx="3342182" cy="3090603"/>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F8AAFFC-99BC-4CB4-BE96-81A9F998DA97}" type="datetime1">
              <a:rPr lang="de-DE" smtClean="0"/>
              <a:pPr/>
              <a:t>16.08.2025</a:t>
            </a:fld>
            <a:endParaRPr lang="de-DE"/>
          </a:p>
        </p:txBody>
      </p:sp>
      <p:sp>
        <p:nvSpPr>
          <p:cNvPr id="8" name="Fußzeilenplatzhalter 7"/>
          <p:cNvSpPr>
            <a:spLocks noGrp="1"/>
          </p:cNvSpPr>
          <p:nvPr>
            <p:ph type="ftr" sz="quarter" idx="11"/>
          </p:nvPr>
        </p:nvSpPr>
        <p:spPr/>
        <p:txBody>
          <a:bodyPr/>
          <a:lstStyle/>
          <a:p>
            <a:r>
              <a:rPr lang="de-DE" smtClean="0"/>
              <a:t>Fighter Command</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62B7516-784B-4AFA-85AA-4A1F795EEB47}" type="datetime1">
              <a:rPr lang="de-DE" smtClean="0"/>
              <a:pPr/>
              <a:t>16.08.2025</a:t>
            </a:fld>
            <a:endParaRPr lang="de-DE"/>
          </a:p>
        </p:txBody>
      </p:sp>
      <p:sp>
        <p:nvSpPr>
          <p:cNvPr id="4" name="Fußzeilenplatzhalter 3"/>
          <p:cNvSpPr>
            <a:spLocks noGrp="1"/>
          </p:cNvSpPr>
          <p:nvPr>
            <p:ph type="ftr" sz="quarter" idx="11"/>
          </p:nvPr>
        </p:nvSpPr>
        <p:spPr/>
        <p:txBody>
          <a:bodyPr/>
          <a:lstStyle/>
          <a:p>
            <a:r>
              <a:rPr lang="de-DE" smtClean="0"/>
              <a:t>Fighter Command</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179A160-57F4-4A07-86B9-CDB101C40C00}" type="datetime1">
              <a:rPr lang="de-DE" smtClean="0"/>
              <a:pPr/>
              <a:t>16.08.2025</a:t>
            </a:fld>
            <a:endParaRPr lang="de-DE"/>
          </a:p>
        </p:txBody>
      </p:sp>
      <p:sp>
        <p:nvSpPr>
          <p:cNvPr id="3" name="Fußzeilenplatzhalter 2"/>
          <p:cNvSpPr>
            <a:spLocks noGrp="1"/>
          </p:cNvSpPr>
          <p:nvPr>
            <p:ph type="ftr" sz="quarter" idx="11"/>
          </p:nvPr>
        </p:nvSpPr>
        <p:spPr/>
        <p:txBody>
          <a:bodyPr/>
          <a:lstStyle/>
          <a:p>
            <a:r>
              <a:rPr lang="de-DE" smtClean="0"/>
              <a:t>Fighter Command</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78066" y="213573"/>
            <a:ext cx="2487602" cy="908928"/>
          </a:xfrm>
        </p:spPr>
        <p:txBody>
          <a:bodyPr anchor="b"/>
          <a:lstStyle>
            <a:lvl1pPr algn="l">
              <a:defRPr sz="1600" b="1"/>
            </a:lvl1pPr>
          </a:lstStyle>
          <a:p>
            <a:r>
              <a:rPr lang="de-DE" smtClean="0"/>
              <a:t>Titelmasterformat durch Klicken bearbeiten</a:t>
            </a:r>
            <a:endParaRPr lang="de-DE"/>
          </a:p>
        </p:txBody>
      </p:sp>
      <p:sp>
        <p:nvSpPr>
          <p:cNvPr id="3" name="Inhaltsplatzhalter 2"/>
          <p:cNvSpPr>
            <a:spLocks noGrp="1"/>
          </p:cNvSpPr>
          <p:nvPr>
            <p:ph idx="1"/>
          </p:nvPr>
        </p:nvSpPr>
        <p:spPr>
          <a:xfrm>
            <a:off x="2956245" y="213575"/>
            <a:ext cx="4226957" cy="457816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378066" y="1122503"/>
            <a:ext cx="2487602" cy="3669237"/>
          </a:xfrm>
        </p:spPr>
        <p:txBody>
          <a:bodyPr/>
          <a:lstStyle>
            <a:lvl1pPr marL="0" indent="0">
              <a:buNone/>
              <a:defRPr sz="1100"/>
            </a:lvl1pPr>
            <a:lvl2pPr marL="369280" indent="0">
              <a:buNone/>
              <a:defRPr sz="1000"/>
            </a:lvl2pPr>
            <a:lvl3pPr marL="738561" indent="0">
              <a:buNone/>
              <a:defRPr sz="800"/>
            </a:lvl3pPr>
            <a:lvl4pPr marL="1107841" indent="0">
              <a:buNone/>
              <a:defRPr sz="700"/>
            </a:lvl4pPr>
            <a:lvl5pPr marL="1477122" indent="0">
              <a:buNone/>
              <a:defRPr sz="700"/>
            </a:lvl5pPr>
            <a:lvl6pPr marL="1846402" indent="0">
              <a:buNone/>
              <a:defRPr sz="700"/>
            </a:lvl6pPr>
            <a:lvl7pPr marL="2215683" indent="0">
              <a:buNone/>
              <a:defRPr sz="700"/>
            </a:lvl7pPr>
            <a:lvl8pPr marL="2584963" indent="0">
              <a:buNone/>
              <a:defRPr sz="700"/>
            </a:lvl8pPr>
            <a:lvl9pPr marL="2954244" indent="0">
              <a:buNone/>
              <a:defRPr sz="7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554240E-1F15-465A-85FB-D30B0D224E74}" type="datetime1">
              <a:rPr lang="de-DE" smtClean="0"/>
              <a:pPr/>
              <a:t>16.08.2025</a:t>
            </a:fld>
            <a:endParaRPr lang="de-DE"/>
          </a:p>
        </p:txBody>
      </p:sp>
      <p:sp>
        <p:nvSpPr>
          <p:cNvPr id="6" name="Fußzeilenplatzhalter 5"/>
          <p:cNvSpPr>
            <a:spLocks noGrp="1"/>
          </p:cNvSpPr>
          <p:nvPr>
            <p:ph type="ftr" sz="quarter" idx="11"/>
          </p:nvPr>
        </p:nvSpPr>
        <p:spPr/>
        <p:txBody>
          <a:bodyPr/>
          <a:lstStyle/>
          <a:p>
            <a:r>
              <a:rPr lang="de-DE" smtClean="0"/>
              <a:t>Fighter Command</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82060" y="3754916"/>
            <a:ext cx="4536758" cy="443289"/>
          </a:xfrm>
        </p:spPr>
        <p:txBody>
          <a:bodyPr anchor="b"/>
          <a:lstStyle>
            <a:lvl1pPr algn="l">
              <a:defRPr sz="1600" b="1"/>
            </a:lvl1pPr>
          </a:lstStyle>
          <a:p>
            <a:r>
              <a:rPr lang="de-DE" smtClean="0"/>
              <a:t>Titelmasterformat durch Klicken bearbeiten</a:t>
            </a:r>
            <a:endParaRPr lang="de-DE"/>
          </a:p>
        </p:txBody>
      </p:sp>
      <p:sp>
        <p:nvSpPr>
          <p:cNvPr id="3" name="Bildplatzhalter 2"/>
          <p:cNvSpPr>
            <a:spLocks noGrp="1"/>
          </p:cNvSpPr>
          <p:nvPr>
            <p:ph type="pic" idx="1"/>
          </p:nvPr>
        </p:nvSpPr>
        <p:spPr>
          <a:xfrm>
            <a:off x="1482060" y="479298"/>
            <a:ext cx="4536758" cy="3218498"/>
          </a:xfrm>
        </p:spPr>
        <p:txBody>
          <a:bodyPr/>
          <a:lstStyle>
            <a:lvl1pPr marL="0" indent="0">
              <a:buNone/>
              <a:defRPr sz="2600"/>
            </a:lvl1pPr>
            <a:lvl2pPr marL="369280" indent="0">
              <a:buNone/>
              <a:defRPr sz="2300"/>
            </a:lvl2pPr>
            <a:lvl3pPr marL="738561" indent="0">
              <a:buNone/>
              <a:defRPr sz="1900"/>
            </a:lvl3pPr>
            <a:lvl4pPr marL="1107841" indent="0">
              <a:buNone/>
              <a:defRPr sz="1600"/>
            </a:lvl4pPr>
            <a:lvl5pPr marL="1477122" indent="0">
              <a:buNone/>
              <a:defRPr sz="1600"/>
            </a:lvl5pPr>
            <a:lvl6pPr marL="1846402" indent="0">
              <a:buNone/>
              <a:defRPr sz="1600"/>
            </a:lvl6pPr>
            <a:lvl7pPr marL="2215683" indent="0">
              <a:buNone/>
              <a:defRPr sz="1600"/>
            </a:lvl7pPr>
            <a:lvl8pPr marL="2584963" indent="0">
              <a:buNone/>
              <a:defRPr sz="1600"/>
            </a:lvl8pPr>
            <a:lvl9pPr marL="2954244" indent="0">
              <a:buNone/>
              <a:defRPr sz="1600"/>
            </a:lvl9pPr>
          </a:lstStyle>
          <a:p>
            <a:endParaRPr lang="de-DE"/>
          </a:p>
        </p:txBody>
      </p:sp>
      <p:sp>
        <p:nvSpPr>
          <p:cNvPr id="4" name="Textplatzhalter 3"/>
          <p:cNvSpPr>
            <a:spLocks noGrp="1"/>
          </p:cNvSpPr>
          <p:nvPr>
            <p:ph type="body" sz="half" idx="2"/>
          </p:nvPr>
        </p:nvSpPr>
        <p:spPr>
          <a:xfrm>
            <a:off x="1482060" y="4198204"/>
            <a:ext cx="4536758" cy="629544"/>
          </a:xfrm>
        </p:spPr>
        <p:txBody>
          <a:bodyPr/>
          <a:lstStyle>
            <a:lvl1pPr marL="0" indent="0">
              <a:buNone/>
              <a:defRPr sz="1100"/>
            </a:lvl1pPr>
            <a:lvl2pPr marL="369280" indent="0">
              <a:buNone/>
              <a:defRPr sz="1000"/>
            </a:lvl2pPr>
            <a:lvl3pPr marL="738561" indent="0">
              <a:buNone/>
              <a:defRPr sz="800"/>
            </a:lvl3pPr>
            <a:lvl4pPr marL="1107841" indent="0">
              <a:buNone/>
              <a:defRPr sz="700"/>
            </a:lvl4pPr>
            <a:lvl5pPr marL="1477122" indent="0">
              <a:buNone/>
              <a:defRPr sz="700"/>
            </a:lvl5pPr>
            <a:lvl6pPr marL="1846402" indent="0">
              <a:buNone/>
              <a:defRPr sz="700"/>
            </a:lvl6pPr>
            <a:lvl7pPr marL="2215683" indent="0">
              <a:buNone/>
              <a:defRPr sz="700"/>
            </a:lvl7pPr>
            <a:lvl8pPr marL="2584963" indent="0">
              <a:buNone/>
              <a:defRPr sz="700"/>
            </a:lvl8pPr>
            <a:lvl9pPr marL="2954244" indent="0">
              <a:buNone/>
              <a:defRPr sz="7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811783D-655E-4C88-B3E4-0C463F42D033}" type="datetime1">
              <a:rPr lang="de-DE" smtClean="0"/>
              <a:pPr/>
              <a:t>16.08.2025</a:t>
            </a:fld>
            <a:endParaRPr lang="de-DE"/>
          </a:p>
        </p:txBody>
      </p:sp>
      <p:sp>
        <p:nvSpPr>
          <p:cNvPr id="6" name="Fußzeilenplatzhalter 5"/>
          <p:cNvSpPr>
            <a:spLocks noGrp="1"/>
          </p:cNvSpPr>
          <p:nvPr>
            <p:ph type="ftr" sz="quarter" idx="11"/>
          </p:nvPr>
        </p:nvSpPr>
        <p:spPr/>
        <p:txBody>
          <a:bodyPr/>
          <a:lstStyle/>
          <a:p>
            <a:r>
              <a:rPr lang="de-DE" smtClean="0"/>
              <a:t>Fighter Command</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64" y="214816"/>
            <a:ext cx="6805137" cy="894027"/>
          </a:xfrm>
          <a:prstGeom prst="rect">
            <a:avLst/>
          </a:prstGeom>
        </p:spPr>
        <p:txBody>
          <a:bodyPr vert="horz" lIns="73856" tIns="36928" rIns="73856" bIns="36928"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378064" y="1251639"/>
            <a:ext cx="6805137" cy="3540100"/>
          </a:xfrm>
          <a:prstGeom prst="rect">
            <a:avLst/>
          </a:prstGeom>
        </p:spPr>
        <p:txBody>
          <a:bodyPr vert="horz" lIns="73856" tIns="36928" rIns="73856" bIns="3692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378064" y="4971786"/>
            <a:ext cx="1764295" cy="285592"/>
          </a:xfrm>
          <a:prstGeom prst="rect">
            <a:avLst/>
          </a:prstGeom>
        </p:spPr>
        <p:txBody>
          <a:bodyPr vert="horz" lIns="73856" tIns="36928" rIns="73856" bIns="36928" rtlCol="0" anchor="ctr"/>
          <a:lstStyle>
            <a:lvl1pPr algn="l">
              <a:defRPr sz="1000">
                <a:solidFill>
                  <a:schemeClr val="tx1">
                    <a:tint val="75000"/>
                  </a:schemeClr>
                </a:solidFill>
              </a:defRPr>
            </a:lvl1pPr>
          </a:lstStyle>
          <a:p>
            <a:fld id="{F36CDAFD-0572-4A0D-9C21-F973F30D037A}" type="datetime1">
              <a:rPr lang="de-DE" smtClean="0"/>
              <a:pPr/>
              <a:t>16.08.2025</a:t>
            </a:fld>
            <a:endParaRPr lang="de-DE"/>
          </a:p>
        </p:txBody>
      </p:sp>
      <p:sp>
        <p:nvSpPr>
          <p:cNvPr id="5" name="Fußzeilenplatzhalter 4"/>
          <p:cNvSpPr>
            <a:spLocks noGrp="1"/>
          </p:cNvSpPr>
          <p:nvPr>
            <p:ph type="ftr" sz="quarter" idx="3"/>
          </p:nvPr>
        </p:nvSpPr>
        <p:spPr>
          <a:xfrm>
            <a:off x="2583432" y="4971786"/>
            <a:ext cx="2394400" cy="285592"/>
          </a:xfrm>
          <a:prstGeom prst="rect">
            <a:avLst/>
          </a:prstGeom>
        </p:spPr>
        <p:txBody>
          <a:bodyPr vert="horz" lIns="73856" tIns="36928" rIns="73856" bIns="36928" rtlCol="0" anchor="ctr"/>
          <a:lstStyle>
            <a:lvl1pPr algn="ctr">
              <a:defRPr sz="1000">
                <a:solidFill>
                  <a:schemeClr val="tx1">
                    <a:tint val="75000"/>
                  </a:schemeClr>
                </a:solidFill>
              </a:defRPr>
            </a:lvl1pPr>
          </a:lstStyle>
          <a:p>
            <a:r>
              <a:rPr lang="de-DE" smtClean="0"/>
              <a:t>Fighter Command</a:t>
            </a:r>
            <a:endParaRPr lang="de-DE"/>
          </a:p>
        </p:txBody>
      </p:sp>
      <p:sp>
        <p:nvSpPr>
          <p:cNvPr id="6" name="Foliennummernplatzhalter 5"/>
          <p:cNvSpPr>
            <a:spLocks noGrp="1"/>
          </p:cNvSpPr>
          <p:nvPr>
            <p:ph type="sldNum" sz="quarter" idx="4"/>
          </p:nvPr>
        </p:nvSpPr>
        <p:spPr>
          <a:xfrm>
            <a:off x="5418905" y="4971786"/>
            <a:ext cx="1764295" cy="285592"/>
          </a:xfrm>
          <a:prstGeom prst="rect">
            <a:avLst/>
          </a:prstGeom>
        </p:spPr>
        <p:txBody>
          <a:bodyPr vert="horz" lIns="73856" tIns="36928" rIns="73856" bIns="36928" rtlCol="0" anchor="ctr"/>
          <a:lstStyle>
            <a:lvl1pPr algn="r">
              <a:defRPr sz="1000">
                <a:solidFill>
                  <a:schemeClr val="tx1">
                    <a:tint val="75000"/>
                  </a:schemeClr>
                </a:solidFill>
              </a:defRPr>
            </a:lvl1pPr>
          </a:lstStyle>
          <a:p>
            <a:fld id="{6C6AE60A-B69C-4790-82F7-3882EDF23186}" type="slidenum">
              <a:rPr lang="de-DE" smtClean="0"/>
              <a:pPr/>
              <a:t>‹Nr.›</a:t>
            </a:fld>
            <a:endParaRPr lang="de-DE"/>
          </a:p>
        </p:txBody>
      </p:sp>
      <p:pic>
        <p:nvPicPr>
          <p:cNvPr id="3074" name="Picture 2" descr="D:\Dropbox\Dropbox\Larp Privat\PRIM\PRIM-Symbole-2019\Stencil-phoenix.png"/>
          <p:cNvPicPr>
            <a:picLocks noChangeAspect="1" noChangeArrowheads="1"/>
          </p:cNvPicPr>
          <p:nvPr/>
        </p:nvPicPr>
        <p:blipFill>
          <a:blip r:embed="rId13" cstate="print">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76432" y="449833"/>
            <a:ext cx="4409985" cy="47088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738561" rtl="0" eaLnBrk="1" latinLnBrk="0" hangingPunct="1">
        <a:spcBef>
          <a:spcPct val="0"/>
        </a:spcBef>
        <a:buNone/>
        <a:defRPr sz="3600" kern="1200">
          <a:solidFill>
            <a:schemeClr val="tx1"/>
          </a:solidFill>
          <a:latin typeface="+mj-lt"/>
          <a:ea typeface="+mj-ea"/>
          <a:cs typeface="+mj-cs"/>
        </a:defRPr>
      </a:lvl1pPr>
    </p:titleStyle>
    <p:bodyStyle>
      <a:lvl1pPr marL="276960" indent="-276960" algn="l" defTabSz="738561"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0081" indent="-230800" algn="l" defTabSz="738561"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23201" indent="-184640" algn="l" defTabSz="738561"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92482" indent="-184640" algn="l" defTabSz="738561"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61762" indent="-184640" algn="l" defTabSz="73856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31042" indent="-184640" algn="l" defTabSz="738561"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00323" indent="-184640" algn="l" defTabSz="738561"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69603" indent="-184640" algn="l" defTabSz="738561"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38884" indent="-184640" algn="l" defTabSz="738561"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de-DE"/>
      </a:defPPr>
      <a:lvl1pPr marL="0" algn="l" defTabSz="738561" rtl="0" eaLnBrk="1" latinLnBrk="0" hangingPunct="1">
        <a:defRPr sz="1500" kern="1200">
          <a:solidFill>
            <a:schemeClr val="tx1"/>
          </a:solidFill>
          <a:latin typeface="+mn-lt"/>
          <a:ea typeface="+mn-ea"/>
          <a:cs typeface="+mn-cs"/>
        </a:defRPr>
      </a:lvl1pPr>
      <a:lvl2pPr marL="369280" algn="l" defTabSz="738561" rtl="0" eaLnBrk="1" latinLnBrk="0" hangingPunct="1">
        <a:defRPr sz="1500" kern="1200">
          <a:solidFill>
            <a:schemeClr val="tx1"/>
          </a:solidFill>
          <a:latin typeface="+mn-lt"/>
          <a:ea typeface="+mn-ea"/>
          <a:cs typeface="+mn-cs"/>
        </a:defRPr>
      </a:lvl2pPr>
      <a:lvl3pPr marL="738561" algn="l" defTabSz="738561" rtl="0" eaLnBrk="1" latinLnBrk="0" hangingPunct="1">
        <a:defRPr sz="1500" kern="1200">
          <a:solidFill>
            <a:schemeClr val="tx1"/>
          </a:solidFill>
          <a:latin typeface="+mn-lt"/>
          <a:ea typeface="+mn-ea"/>
          <a:cs typeface="+mn-cs"/>
        </a:defRPr>
      </a:lvl3pPr>
      <a:lvl4pPr marL="1107841" algn="l" defTabSz="738561" rtl="0" eaLnBrk="1" latinLnBrk="0" hangingPunct="1">
        <a:defRPr sz="1500" kern="1200">
          <a:solidFill>
            <a:schemeClr val="tx1"/>
          </a:solidFill>
          <a:latin typeface="+mn-lt"/>
          <a:ea typeface="+mn-ea"/>
          <a:cs typeface="+mn-cs"/>
        </a:defRPr>
      </a:lvl4pPr>
      <a:lvl5pPr marL="1477122" algn="l" defTabSz="738561" rtl="0" eaLnBrk="1" latinLnBrk="0" hangingPunct="1">
        <a:defRPr sz="1500" kern="1200">
          <a:solidFill>
            <a:schemeClr val="tx1"/>
          </a:solidFill>
          <a:latin typeface="+mn-lt"/>
          <a:ea typeface="+mn-ea"/>
          <a:cs typeface="+mn-cs"/>
        </a:defRPr>
      </a:lvl5pPr>
      <a:lvl6pPr marL="1846402" algn="l" defTabSz="738561" rtl="0" eaLnBrk="1" latinLnBrk="0" hangingPunct="1">
        <a:defRPr sz="1500" kern="1200">
          <a:solidFill>
            <a:schemeClr val="tx1"/>
          </a:solidFill>
          <a:latin typeface="+mn-lt"/>
          <a:ea typeface="+mn-ea"/>
          <a:cs typeface="+mn-cs"/>
        </a:defRPr>
      </a:lvl6pPr>
      <a:lvl7pPr marL="2215683" algn="l" defTabSz="738561" rtl="0" eaLnBrk="1" latinLnBrk="0" hangingPunct="1">
        <a:defRPr sz="1500" kern="1200">
          <a:solidFill>
            <a:schemeClr val="tx1"/>
          </a:solidFill>
          <a:latin typeface="+mn-lt"/>
          <a:ea typeface="+mn-ea"/>
          <a:cs typeface="+mn-cs"/>
        </a:defRPr>
      </a:lvl7pPr>
      <a:lvl8pPr marL="2584963" algn="l" defTabSz="738561" rtl="0" eaLnBrk="1" latinLnBrk="0" hangingPunct="1">
        <a:defRPr sz="1500" kern="1200">
          <a:solidFill>
            <a:schemeClr val="tx1"/>
          </a:solidFill>
          <a:latin typeface="+mn-lt"/>
          <a:ea typeface="+mn-ea"/>
          <a:cs typeface="+mn-cs"/>
        </a:defRPr>
      </a:lvl8pPr>
      <a:lvl9pPr marL="2954244" algn="l" defTabSz="73856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at@Lost-idea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064" y="89793"/>
            <a:ext cx="6805137" cy="894027"/>
          </a:xfrm>
        </p:spPr>
        <p:txBody>
          <a:bodyPr>
            <a:normAutofit fontScale="90000"/>
          </a:bodyPr>
          <a:lstStyle/>
          <a:p>
            <a:r>
              <a:rPr lang="de-DE" dirty="0"/>
              <a:t>OT:</a:t>
            </a:r>
            <a:br>
              <a:rPr lang="de-DE" dirty="0"/>
            </a:br>
            <a:r>
              <a:rPr lang="de-DE" dirty="0" err="1"/>
              <a:t>How</a:t>
            </a:r>
            <a:r>
              <a:rPr lang="de-DE" dirty="0"/>
              <a:t> </a:t>
            </a:r>
            <a:r>
              <a:rPr lang="de-DE" dirty="0" err="1"/>
              <a:t>to</a:t>
            </a:r>
            <a:r>
              <a:rPr lang="de-DE" dirty="0"/>
              <a:t> Battle Book</a:t>
            </a:r>
          </a:p>
        </p:txBody>
      </p:sp>
      <p:sp>
        <p:nvSpPr>
          <p:cNvPr id="3" name="Fußzeilenplatzhalter 2"/>
          <p:cNvSpPr>
            <a:spLocks noGrp="1"/>
          </p:cNvSpPr>
          <p:nvPr>
            <p:ph type="ftr" sz="quarter" idx="11"/>
          </p:nvPr>
        </p:nvSpPr>
        <p:spPr/>
        <p:txBody>
          <a:bodyPr/>
          <a:lstStyle/>
          <a:p>
            <a:r>
              <a:rPr lang="de-DE" smtClean="0"/>
              <a:t>Fighter Command</a:t>
            </a:r>
            <a:endParaRPr lang="de-DE"/>
          </a:p>
        </p:txBody>
      </p:sp>
      <p:pic>
        <p:nvPicPr>
          <p:cNvPr id="1027" name="Picture 3" descr="C:\Users\Patrick\Pictures\Battle Book\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775" y="1783817"/>
            <a:ext cx="2401890" cy="3202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trick\Pictures\Battle Book\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5518" y="1492907"/>
            <a:ext cx="2401890" cy="3202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ropbox\Dropbox\Larp Privat\PRIM\Battle Book\alt\Bil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241921"/>
            <a:ext cx="240188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3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337331956"/>
              </p:ext>
            </p:extLst>
          </p:nvPr>
        </p:nvGraphicFramePr>
        <p:xfrm>
          <a:off x="88896" y="17785"/>
          <a:ext cx="7383469" cy="5351155"/>
        </p:xfrm>
        <a:graphic>
          <a:graphicData uri="http://schemas.openxmlformats.org/drawingml/2006/table">
            <a:tbl>
              <a:tblPr>
                <a:tableStyleId>{5C22544A-7EE6-4342-B048-85BDC9FD1C3A}</a:tableStyleId>
              </a:tblPr>
              <a:tblGrid>
                <a:gridCol w="7383469">
                  <a:extLst>
                    <a:ext uri="{9D8B030D-6E8A-4147-A177-3AD203B41FA5}">
                      <a16:colId xmlns="" xmlns:a16="http://schemas.microsoft.com/office/drawing/2014/main" val="20000"/>
                    </a:ext>
                  </a:extLst>
                </a:gridCol>
              </a:tblGrid>
              <a:tr h="206256">
                <a:tc>
                  <a:txBody>
                    <a:bodyPr/>
                    <a:lstStyle/>
                    <a:p>
                      <a:pPr algn="l" fontAlgn="b"/>
                      <a:r>
                        <a:rPr lang="de-DE" sz="900" b="1" u="sng" strike="noStrike" dirty="0">
                          <a:effectLst/>
                        </a:rPr>
                        <a:t>3.) </a:t>
                      </a:r>
                      <a:r>
                        <a:rPr lang="de-DE" sz="900" b="1" u="sng" strike="noStrike" dirty="0" smtClean="0">
                          <a:effectLst/>
                        </a:rPr>
                        <a:t>Durchführung (wie wird der Auftrag/das Ziel erreicht)</a:t>
                      </a:r>
                      <a:endParaRPr lang="de-DE" sz="900" b="1" i="0" u="sng" strike="noStrike" dirty="0">
                        <a:solidFill>
                          <a:srgbClr val="000000"/>
                        </a:solidFill>
                        <a:effectLst/>
                        <a:latin typeface="Arial"/>
                      </a:endParaRPr>
                    </a:p>
                  </a:txBody>
                  <a:tcPr marL="7875" marR="7875"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0"/>
                  </a:ext>
                </a:extLst>
              </a:tr>
              <a:tr h="312904">
                <a:tc>
                  <a:txBody>
                    <a:bodyPr/>
                    <a:lstStyle/>
                    <a:p>
                      <a:pPr algn="l" fontAlgn="b"/>
                      <a:r>
                        <a:rPr lang="de-DE" sz="900" u="none" strike="noStrike" dirty="0" smtClean="0">
                          <a:effectLst/>
                        </a:rPr>
                        <a:t>a.) Meine Plan ist …( Wer tut was, Wann, Wie, Wo, Wozu)</a:t>
                      </a:r>
                    </a:p>
                    <a:p>
                      <a:pPr algn="l" fontAlgn="b"/>
                      <a:r>
                        <a:rPr lang="de-DE" sz="700" u="none" strike="noStrike" dirty="0" smtClean="0">
                          <a:effectLst/>
                        </a:rPr>
                        <a:t>Schwerpunkt klar ansprechen!</a:t>
                      </a:r>
                    </a:p>
                  </a:txBody>
                  <a:tcPr marL="7875" marR="7875"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919574">
                <a:tc>
                  <a:txBody>
                    <a:bodyPr/>
                    <a:lstStyle/>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txBody>
                  <a:tcPr marL="7875" marR="7875"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93975">
                <a:tc>
                  <a:txBody>
                    <a:bodyPr/>
                    <a:lstStyle/>
                    <a:p>
                      <a:pPr algn="l" fontAlgn="b"/>
                      <a:r>
                        <a:rPr lang="de-DE" sz="900" b="1" u="none" strike="noStrike" dirty="0">
                          <a:effectLst/>
                        </a:rPr>
                        <a:t>b.) </a:t>
                      </a:r>
                      <a:r>
                        <a:rPr lang="de-DE" sz="900" b="1" u="none" strike="noStrike" dirty="0" smtClean="0">
                          <a:effectLst/>
                        </a:rPr>
                        <a:t>Einzelaufträge </a:t>
                      </a:r>
                      <a:r>
                        <a:rPr lang="de-DE" sz="600" u="none" strike="noStrike" dirty="0" smtClean="0">
                          <a:effectLst/>
                        </a:rPr>
                        <a:t>(Verhalten in den Phasen,</a:t>
                      </a:r>
                      <a:r>
                        <a:rPr lang="de-DE" sz="600" b="0" i="0" u="none" strike="noStrike" dirty="0" smtClean="0">
                          <a:solidFill>
                            <a:srgbClr val="000000"/>
                          </a:solidFill>
                          <a:effectLst/>
                          <a:latin typeface="Arial"/>
                        </a:rPr>
                        <a:t> Einteilung, Reihenfolge, Ort und Zeit,</a:t>
                      </a:r>
                      <a:r>
                        <a:rPr lang="de-DE" sz="600" b="0" i="0" u="none" strike="noStrike" baseline="0" dirty="0" smtClean="0">
                          <a:solidFill>
                            <a:srgbClr val="000000"/>
                          </a:solidFill>
                          <a:effectLst/>
                          <a:latin typeface="Arial"/>
                        </a:rPr>
                        <a:t> Führungslinien, Detailhandlungen)</a:t>
                      </a:r>
                      <a:endParaRPr lang="de-DE" sz="600" b="0" i="0" u="none" strike="noStrike" dirty="0" smtClean="0">
                        <a:solidFill>
                          <a:srgbClr val="000000"/>
                        </a:solidFill>
                        <a:effectLst/>
                        <a:latin typeface="Arial"/>
                      </a:endParaRPr>
                    </a:p>
                    <a:p>
                      <a:pPr algn="l" fontAlgn="b"/>
                      <a:endParaRPr lang="de-DE" sz="600" b="0" i="0" u="none" strike="noStrike" dirty="0">
                        <a:solidFill>
                          <a:srgbClr val="000000"/>
                        </a:solidFill>
                        <a:effectLst/>
                        <a:latin typeface="Arial"/>
                      </a:endParaRPr>
                    </a:p>
                  </a:txBody>
                  <a:tcPr marL="7875" marR="7875"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2202010">
                <a:tc>
                  <a:txBody>
                    <a:bodyPr/>
                    <a:lstStyle/>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u="none" strike="noStrike" dirty="0" smtClean="0">
                        <a:effectLst/>
                      </a:endParaRPr>
                    </a:p>
                    <a:p>
                      <a:pPr algn="l" fontAlgn="b"/>
                      <a:endParaRPr lang="de-DE" sz="800" b="0" i="0" u="none" strike="noStrike" dirty="0" smtClean="0">
                        <a:solidFill>
                          <a:srgbClr val="000000"/>
                        </a:solidFill>
                        <a:effectLst/>
                        <a:latin typeface="Arial"/>
                      </a:endParaRPr>
                    </a:p>
                    <a:p>
                      <a:pPr algn="l" fontAlgn="b"/>
                      <a:endParaRPr lang="de-DE" sz="800" b="0" i="0" u="none" strike="noStrike" dirty="0" smtClean="0">
                        <a:solidFill>
                          <a:srgbClr val="000000"/>
                        </a:solidFill>
                        <a:effectLst/>
                        <a:latin typeface="Arial"/>
                      </a:endParaRPr>
                    </a:p>
                    <a:p>
                      <a:pPr algn="l" fontAlgn="b"/>
                      <a:endParaRPr lang="de-DE" sz="800" b="0" i="0" u="none" strike="noStrike" dirty="0" smtClean="0">
                        <a:solidFill>
                          <a:srgbClr val="000000"/>
                        </a:solidFill>
                        <a:effectLst/>
                        <a:latin typeface="Arial"/>
                      </a:endParaRPr>
                    </a:p>
                    <a:p>
                      <a:pPr algn="l" fontAlgn="b"/>
                      <a:endParaRPr lang="de-DE" sz="800" b="0" i="0" u="none" strike="noStrike" dirty="0" smtClean="0">
                        <a:solidFill>
                          <a:srgbClr val="000000"/>
                        </a:solidFill>
                        <a:effectLst/>
                        <a:latin typeface="Arial"/>
                      </a:endParaRPr>
                    </a:p>
                    <a:p>
                      <a:pPr algn="l" fontAlgn="b"/>
                      <a:endParaRPr lang="de-DE" sz="800" b="0" i="0" u="none" strike="noStrike" dirty="0">
                        <a:solidFill>
                          <a:srgbClr val="000000"/>
                        </a:solidFill>
                        <a:effectLst/>
                        <a:latin typeface="Arial"/>
                      </a:endParaRPr>
                    </a:p>
                  </a:txBody>
                  <a:tcPr marL="7875" marR="7875"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06256">
                <a:tc>
                  <a:txBody>
                    <a:bodyPr/>
                    <a:lstStyle/>
                    <a:p>
                      <a:pPr algn="l" fontAlgn="b"/>
                      <a:r>
                        <a:rPr lang="de-DE" sz="800" b="1" i="0" u="none" strike="noStrike" dirty="0" smtClean="0">
                          <a:solidFill>
                            <a:srgbClr val="000000"/>
                          </a:solidFill>
                          <a:effectLst/>
                          <a:latin typeface="Arial"/>
                        </a:rPr>
                        <a:t>c.) Spezielle Aufträge</a:t>
                      </a:r>
                      <a:r>
                        <a:rPr lang="de-DE" sz="800" b="1" i="0" u="none" strike="noStrike" baseline="0" dirty="0" smtClean="0">
                          <a:solidFill>
                            <a:srgbClr val="000000"/>
                          </a:solidFill>
                          <a:effectLst/>
                          <a:latin typeface="Arial"/>
                        </a:rPr>
                        <a:t> und Auflagen </a:t>
                      </a:r>
                      <a:r>
                        <a:rPr lang="de-DE" sz="700" u="none" strike="noStrike" dirty="0" smtClean="0">
                          <a:effectLst/>
                        </a:rPr>
                        <a:t>(Sonderrollen</a:t>
                      </a:r>
                      <a:r>
                        <a:rPr lang="de-DE" sz="700" b="0" i="0" u="none" strike="noStrike" baseline="0" dirty="0" smtClean="0">
                          <a:solidFill>
                            <a:srgbClr val="000000"/>
                          </a:solidFill>
                          <a:effectLst/>
                          <a:latin typeface="Arial"/>
                        </a:rPr>
                        <a:t>)</a:t>
                      </a:r>
                      <a:endParaRPr lang="de-DE" sz="800" b="0" i="0" u="none" strike="noStrike" dirty="0">
                        <a:solidFill>
                          <a:srgbClr val="000000"/>
                        </a:solidFill>
                        <a:effectLst/>
                        <a:latin typeface="Arial"/>
                      </a:endParaRPr>
                    </a:p>
                  </a:txBody>
                  <a:tcPr marL="7875" marR="7875"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5"/>
                  </a:ext>
                </a:extLst>
              </a:tr>
              <a:tr h="825024">
                <a:tc>
                  <a:txBody>
                    <a:bodyPr/>
                    <a:lstStyle/>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p>
                      <a:pPr algn="l" fontAlgn="b"/>
                      <a:r>
                        <a:rPr lang="de-DE" sz="800" u="none" strike="noStrike" dirty="0">
                          <a:effectLst/>
                        </a:rPr>
                        <a:t> </a:t>
                      </a:r>
                      <a:endParaRPr lang="de-DE" sz="800" b="0" i="0" u="none" strike="noStrike" dirty="0">
                        <a:solidFill>
                          <a:srgbClr val="000000"/>
                        </a:solidFill>
                        <a:effectLst/>
                        <a:latin typeface="Arial"/>
                      </a:endParaRPr>
                    </a:p>
                  </a:txBody>
                  <a:tcPr marL="7875" marR="7875"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833545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649586888"/>
              </p:ext>
            </p:extLst>
          </p:nvPr>
        </p:nvGraphicFramePr>
        <p:xfrm>
          <a:off x="29353" y="22167"/>
          <a:ext cx="7502557" cy="5335453"/>
        </p:xfrm>
        <a:graphic>
          <a:graphicData uri="http://schemas.openxmlformats.org/drawingml/2006/table">
            <a:tbl>
              <a:tblPr>
                <a:tableStyleId>{5C22544A-7EE6-4342-B048-85BDC9FD1C3A}</a:tableStyleId>
              </a:tblPr>
              <a:tblGrid>
                <a:gridCol w="1726778">
                  <a:extLst>
                    <a:ext uri="{9D8B030D-6E8A-4147-A177-3AD203B41FA5}">
                      <a16:colId xmlns="" xmlns:a16="http://schemas.microsoft.com/office/drawing/2014/main" val="20000"/>
                    </a:ext>
                  </a:extLst>
                </a:gridCol>
                <a:gridCol w="5775779">
                  <a:extLst>
                    <a:ext uri="{9D8B030D-6E8A-4147-A177-3AD203B41FA5}">
                      <a16:colId xmlns="" xmlns:a16="http://schemas.microsoft.com/office/drawing/2014/main" val="20001"/>
                    </a:ext>
                  </a:extLst>
                </a:gridCol>
              </a:tblGrid>
              <a:tr h="243380">
                <a:tc>
                  <a:txBody>
                    <a:bodyPr/>
                    <a:lstStyle/>
                    <a:p>
                      <a:pPr algn="l" fontAlgn="ctr"/>
                      <a:r>
                        <a:rPr lang="de-DE" sz="800" b="1" i="0" u="none" strike="noStrike" dirty="0" smtClean="0">
                          <a:solidFill>
                            <a:srgbClr val="000000"/>
                          </a:solidFill>
                          <a:effectLst/>
                          <a:latin typeface="Arial"/>
                        </a:rPr>
                        <a:t>d. Maßnahmen zur Koordinierung</a:t>
                      </a:r>
                      <a:endParaRPr lang="de-DE" sz="800" b="1" i="0" u="none" strike="noStrike" dirty="0">
                        <a:solidFill>
                          <a:srgbClr val="000000"/>
                        </a:solidFill>
                        <a:effectLst/>
                        <a:latin typeface="Arial"/>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de-DE" sz="500" b="0" i="0" u="none" strike="noStrike" dirty="0" smtClean="0">
                          <a:solidFill>
                            <a:srgbClr val="000000"/>
                          </a:solidFill>
                          <a:effectLst/>
                          <a:latin typeface="Arial"/>
                        </a:rPr>
                        <a:t> </a:t>
                      </a:r>
                      <a:endParaRPr lang="de-DE" sz="500" b="0" i="0" u="none" strike="noStrike" dirty="0">
                        <a:solidFill>
                          <a:srgbClr val="000000"/>
                        </a:solidFill>
                        <a:effectLst/>
                        <a:latin typeface="Arial"/>
                      </a:endParaRPr>
                    </a:p>
                  </a:txBody>
                  <a:tcPr marL="5839" marR="5839" marT="5523"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56294">
                <a:tc>
                  <a:txBody>
                    <a:bodyPr/>
                    <a:lstStyle/>
                    <a:p>
                      <a:pPr algn="l" fontAlgn="ctr"/>
                      <a:r>
                        <a:rPr lang="de-DE" sz="800" b="1" i="0" u="none" strike="noStrike" dirty="0" smtClean="0">
                          <a:solidFill>
                            <a:srgbClr val="000000"/>
                          </a:solidFill>
                          <a:effectLst/>
                          <a:latin typeface="Arial"/>
                        </a:rPr>
                        <a:t>Feuerregelung</a:t>
                      </a:r>
                      <a:endParaRPr lang="de-DE" sz="800" b="1" i="0" u="none" strike="noStrike" dirty="0">
                        <a:solidFill>
                          <a:srgbClr val="000000"/>
                        </a:solidFill>
                        <a:effectLst/>
                        <a:latin typeface="Arial"/>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de-DE" sz="500" b="0" i="0" u="none" strike="noStrike" dirty="0">
                        <a:solidFill>
                          <a:srgbClr val="000000"/>
                        </a:solidFill>
                        <a:effectLst/>
                        <a:latin typeface="Arial"/>
                      </a:endParaRPr>
                    </a:p>
                  </a:txBody>
                  <a:tcPr marL="5839" marR="5839" marT="5523"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60040">
                <a:tc>
                  <a:txBody>
                    <a:bodyPr/>
                    <a:lstStyle/>
                    <a:p>
                      <a:pPr algn="l" fontAlgn="ctr"/>
                      <a:r>
                        <a:rPr lang="de-DE" sz="800" b="1" i="0" u="none" strike="noStrike" dirty="0" smtClean="0">
                          <a:solidFill>
                            <a:srgbClr val="000000"/>
                          </a:solidFill>
                          <a:effectLst/>
                          <a:latin typeface="Arial"/>
                        </a:rPr>
                        <a:t>Zeiten</a:t>
                      </a:r>
                      <a:r>
                        <a:rPr lang="de-DE" sz="800" b="0" i="0" u="none" strike="noStrike" baseline="0" dirty="0" smtClean="0">
                          <a:solidFill>
                            <a:srgbClr val="000000"/>
                          </a:solidFill>
                          <a:effectLst/>
                          <a:latin typeface="Arial"/>
                        </a:rPr>
                        <a:t> (Marschbereitschaft, Meldezeiten, Zeiten der Phasen…)</a:t>
                      </a:r>
                      <a:endParaRPr lang="de-DE" sz="800" b="0" i="0" u="none" strike="noStrike" dirty="0">
                        <a:solidFill>
                          <a:srgbClr val="000000"/>
                        </a:solidFill>
                        <a:effectLst/>
                        <a:latin typeface="Arial"/>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de-DE" sz="500" b="0" i="0" u="none" strike="noStrike" dirty="0">
                        <a:solidFill>
                          <a:srgbClr val="000000"/>
                        </a:solidFill>
                        <a:effectLst/>
                        <a:latin typeface="Arial"/>
                      </a:endParaRPr>
                    </a:p>
                  </a:txBody>
                  <a:tcPr marL="5839" marR="5839" marT="5523"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12609">
                <a:tc>
                  <a:txBody>
                    <a:bodyPr/>
                    <a:lstStyle/>
                    <a:p>
                      <a:pPr algn="l" fontAlgn="ctr"/>
                      <a:r>
                        <a:rPr lang="de-DE" sz="800" b="1" i="0" u="none" strike="noStrike" dirty="0" smtClean="0">
                          <a:solidFill>
                            <a:srgbClr val="000000"/>
                          </a:solidFill>
                          <a:effectLst/>
                          <a:latin typeface="Arial"/>
                        </a:rPr>
                        <a:t>Verhalten bei: </a:t>
                      </a:r>
                      <a:endParaRPr lang="de-DE" sz="800" b="1" i="0" u="none" strike="noStrike" dirty="0">
                        <a:solidFill>
                          <a:srgbClr val="000000"/>
                        </a:solidFill>
                        <a:effectLst/>
                        <a:latin typeface="Arial"/>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de-DE" sz="900" b="0" i="0" u="none" strike="noStrike" dirty="0" smtClean="0">
                          <a:solidFill>
                            <a:srgbClr val="000000"/>
                          </a:solidFill>
                          <a:effectLst/>
                          <a:latin typeface="Arial"/>
                        </a:rPr>
                        <a:t> Soforthandlung für entsprechenden Situationen. Die</a:t>
                      </a:r>
                      <a:r>
                        <a:rPr lang="de-DE" sz="900" b="0" i="0" u="none" strike="noStrike" baseline="0" dirty="0" smtClean="0">
                          <a:solidFill>
                            <a:srgbClr val="000000"/>
                          </a:solidFill>
                          <a:effectLst/>
                          <a:latin typeface="Arial"/>
                        </a:rPr>
                        <a:t> Punkte 1-2 werden meist vom CIC oder FC vorgegeben. </a:t>
                      </a:r>
                    </a:p>
                    <a:p>
                      <a:pPr algn="l" fontAlgn="b"/>
                      <a:r>
                        <a:rPr lang="de-DE" sz="900" b="0" i="0" u="none" strike="noStrike" baseline="0" dirty="0" smtClean="0">
                          <a:solidFill>
                            <a:srgbClr val="000000"/>
                          </a:solidFill>
                          <a:effectLst/>
                          <a:latin typeface="Arial"/>
                        </a:rPr>
                        <a:t> Punkte 3-11 obliegen im Regelfall dem Sergeant. </a:t>
                      </a:r>
                    </a:p>
                    <a:p>
                      <a:pPr algn="l" fontAlgn="b"/>
                      <a:r>
                        <a:rPr lang="de-DE" sz="900" b="0" i="0" u="none" strike="noStrike" baseline="0" dirty="0" smtClean="0">
                          <a:solidFill>
                            <a:srgbClr val="000000"/>
                          </a:solidFill>
                          <a:effectLst/>
                          <a:latin typeface="Arial"/>
                        </a:rPr>
                        <a:t> Verhalten bei Feind ist immer anzusprechen!</a:t>
                      </a:r>
                    </a:p>
                  </a:txBody>
                  <a:tcPr marL="5839" marR="5839" marT="552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308384">
                <a:tc>
                  <a:txBody>
                    <a:bodyPr/>
                    <a:lstStyle/>
                    <a:p>
                      <a:pPr marL="0" marR="0" indent="0" algn="l" defTabSz="738561" rtl="0" eaLnBrk="1" fontAlgn="ctr" latinLnBrk="0" hangingPunct="1">
                        <a:lnSpc>
                          <a:spcPct val="100000"/>
                        </a:lnSpc>
                        <a:spcBef>
                          <a:spcPts val="0"/>
                        </a:spcBef>
                        <a:spcAft>
                          <a:spcPts val="0"/>
                        </a:spcAft>
                        <a:buClrTx/>
                        <a:buSzTx/>
                        <a:buFontTx/>
                        <a:buNone/>
                        <a:tabLst/>
                        <a:defRPr/>
                      </a:pPr>
                      <a:endParaRPr lang="de-DE" sz="800" u="none" strike="noStrike" kern="1200" dirty="0" smtClean="0">
                        <a:solidFill>
                          <a:schemeClr val="dk1"/>
                        </a:solidFill>
                        <a:effectLst/>
                        <a:latin typeface="+mn-lt"/>
                        <a:ea typeface="+mn-ea"/>
                        <a:cs typeface="+mn-cs"/>
                      </a:endParaRPr>
                    </a:p>
                    <a:p>
                      <a:pPr marL="0" marR="0" indent="0" algn="l" defTabSz="738561" rtl="0" eaLnBrk="1" fontAlgn="ctr" latinLnBrk="0" hangingPunct="1">
                        <a:lnSpc>
                          <a:spcPct val="100000"/>
                        </a:lnSpc>
                        <a:spcBef>
                          <a:spcPts val="0"/>
                        </a:spcBef>
                        <a:spcAft>
                          <a:spcPts val="0"/>
                        </a:spcAft>
                        <a:buClrTx/>
                        <a:buSzTx/>
                        <a:buFontTx/>
                        <a:buNone/>
                        <a:tabLst/>
                        <a:defRPr/>
                      </a:pPr>
                      <a:r>
                        <a:rPr lang="de-DE" sz="800" u="none" strike="noStrike" kern="1200" dirty="0" smtClean="0">
                          <a:solidFill>
                            <a:schemeClr val="dk1"/>
                          </a:solidFill>
                          <a:effectLst/>
                          <a:latin typeface="+mn-lt"/>
                          <a:ea typeface="+mn-ea"/>
                          <a:cs typeface="+mn-cs"/>
                        </a:rPr>
                        <a:t>1.Treffen auf Überlebende</a:t>
                      </a:r>
                    </a:p>
                    <a:p>
                      <a:pPr algn="l" fontAlgn="ctr"/>
                      <a:endParaRPr lang="de-DE" sz="800" b="0" i="0" u="none" strike="noStrike" dirty="0">
                        <a:solidFill>
                          <a:srgbClr val="000000"/>
                        </a:solidFill>
                        <a:effectLst/>
                        <a:latin typeface="Arial"/>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738561" rtl="0" eaLnBrk="1" fontAlgn="b" latinLnBrk="0" hangingPunct="1">
                        <a:lnSpc>
                          <a:spcPct val="100000"/>
                        </a:lnSpc>
                        <a:spcBef>
                          <a:spcPts val="0"/>
                        </a:spcBef>
                        <a:spcAft>
                          <a:spcPts val="0"/>
                        </a:spcAft>
                        <a:buClrTx/>
                        <a:buSzTx/>
                        <a:buFontTx/>
                        <a:buNone/>
                        <a:tabLst/>
                        <a:defRPr/>
                      </a:pPr>
                      <a:endParaRPr lang="de-DE" sz="500" b="0" i="0" u="none" strike="noStrike" dirty="0">
                        <a:solidFill>
                          <a:srgbClr val="000000"/>
                        </a:solidFill>
                        <a:effectLst/>
                        <a:latin typeface="Arial"/>
                      </a:endParaRPr>
                    </a:p>
                    <a:p>
                      <a:pPr algn="l" fontAlgn="b"/>
                      <a:r>
                        <a:rPr lang="de-DE" sz="500" u="none" strike="noStrike" dirty="0">
                          <a:effectLst/>
                        </a:rPr>
                        <a:t> </a:t>
                      </a:r>
                      <a:endParaRPr lang="de-DE" sz="500" b="0" i="0" u="none" strike="noStrike" dirty="0">
                        <a:solidFill>
                          <a:srgbClr val="000000"/>
                        </a:solidFill>
                        <a:effectLst/>
                        <a:latin typeface="Arial"/>
                      </a:endParaRPr>
                    </a:p>
                    <a:p>
                      <a:pPr algn="l" fontAlgn="ctr"/>
                      <a:r>
                        <a:rPr lang="de-DE" sz="500" u="none" strike="noStrike" dirty="0">
                          <a:effectLst/>
                        </a:rPr>
                        <a:t>  </a:t>
                      </a:r>
                      <a:endParaRPr lang="de-DE" sz="500" b="0" i="0" u="none" strike="noStrike" dirty="0">
                        <a:solidFill>
                          <a:srgbClr val="000000"/>
                        </a:solidFill>
                        <a:effectLst/>
                        <a:latin typeface="Arial"/>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9714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de-DE" sz="800" u="none" strike="noStrike" kern="1200" dirty="0" smtClean="0">
                        <a:solidFill>
                          <a:schemeClr val="dk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dirty="0" smtClean="0">
                          <a:solidFill>
                            <a:schemeClr val="dk1"/>
                          </a:solidFill>
                          <a:effectLst/>
                          <a:latin typeface="+mn-lt"/>
                          <a:ea typeface="+mn-ea"/>
                          <a:cs typeface="+mn-cs"/>
                        </a:rPr>
                        <a:t>2.Alien Tech</a:t>
                      </a:r>
                    </a:p>
                    <a:p>
                      <a:pPr marL="0" algn="l" defTabSz="914400" rtl="0" eaLnBrk="1" fontAlgn="ctr" latinLnBrk="0" hangingPunct="1"/>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fontAlgn="b">
                        <a:buFont typeface="Arial" panose="020B0604020202020204" pitchFamily="34" charset="0"/>
                        <a:buNone/>
                      </a:pPr>
                      <a:r>
                        <a:rPr lang="de-DE" sz="600" u="none" strike="noStrike" dirty="0" smtClean="0">
                          <a:effectLst/>
                        </a:rPr>
                        <a:t>	</a:t>
                      </a:r>
                      <a:endParaRPr lang="de-DE" sz="600" b="0" i="0" u="none" strike="noStrike" dirty="0">
                        <a:solidFill>
                          <a:srgbClr val="000000"/>
                        </a:solidFill>
                        <a:effectLst/>
                        <a:latin typeface="Arial"/>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5"/>
                  </a:ext>
                </a:extLst>
              </a:tr>
              <a:tr h="31354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de-DE" sz="800" u="none" strike="noStrike" kern="1200" dirty="0" smtClean="0">
                        <a:solidFill>
                          <a:schemeClr val="dk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dirty="0" smtClean="0">
                          <a:solidFill>
                            <a:schemeClr val="dk1"/>
                          </a:solidFill>
                          <a:effectLst/>
                          <a:latin typeface="+mn-lt"/>
                          <a:ea typeface="+mn-ea"/>
                          <a:cs typeface="+mn-cs"/>
                        </a:rPr>
                        <a:t>3.Drohnen</a:t>
                      </a:r>
                    </a:p>
                    <a:p>
                      <a:pPr marL="0" algn="l" defTabSz="914400" rtl="0" eaLnBrk="1" fontAlgn="ctr" latinLnBrk="0" hangingPunct="1"/>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600" u="none" strike="noStrike" dirty="0">
                          <a:effectLst/>
                        </a:rPr>
                        <a:t> </a:t>
                      </a:r>
                      <a:endParaRPr lang="de-DE" sz="600" b="0" i="0" u="none" strike="noStrike" dirty="0">
                        <a:solidFill>
                          <a:srgbClr val="000000"/>
                        </a:solidFill>
                        <a:effectLst/>
                        <a:latin typeface="Arial"/>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068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dirty="0" smtClean="0">
                          <a:solidFill>
                            <a:schemeClr val="dk1"/>
                          </a:solidFill>
                          <a:effectLst/>
                          <a:latin typeface="+mn-lt"/>
                          <a:ea typeface="+mn-ea"/>
                          <a:cs typeface="+mn-cs"/>
                        </a:rPr>
                        <a:t>4.Versprengung/Sammelpunkte</a:t>
                      </a:r>
                    </a:p>
                    <a:p>
                      <a:pPr marL="0" algn="l" defTabSz="914400" rtl="0" eaLnBrk="1" fontAlgn="ctr" latinLnBrk="0" hangingPunct="1"/>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fontAlgn="b">
                        <a:buFont typeface="Arial" panose="020B0604020202020204" pitchFamily="34" charset="0"/>
                        <a:buNone/>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7"/>
                  </a:ext>
                </a:extLst>
              </a:tr>
              <a:tr h="3600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dirty="0" smtClean="0">
                          <a:solidFill>
                            <a:schemeClr val="dk1"/>
                          </a:solidFill>
                          <a:effectLst/>
                          <a:latin typeface="+mn-lt"/>
                          <a:ea typeface="+mn-ea"/>
                          <a:cs typeface="+mn-cs"/>
                        </a:rPr>
                        <a:t>5.Beschuss(Hinterhalt)</a:t>
                      </a:r>
                    </a:p>
                    <a:p>
                      <a:pPr marL="0" algn="l" defTabSz="914400" rtl="0" eaLnBrk="1" fontAlgn="ctr" latinLnBrk="0" hangingPunct="1"/>
                      <a:r>
                        <a:rPr lang="de-DE" sz="800" u="none" strike="noStrike" kern="1200" dirty="0" smtClean="0">
                          <a:solidFill>
                            <a:schemeClr val="dk1"/>
                          </a:solidFill>
                          <a:effectLst/>
                          <a:latin typeface="+mn-lt"/>
                          <a:ea typeface="+mn-ea"/>
                          <a:cs typeface="+mn-cs"/>
                        </a:rPr>
                        <a:t>       TIC REPORT!</a:t>
                      </a:r>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endParaRPr lang="de-DE" sz="600" u="none" strike="noStrike" dirty="0" smtClean="0">
                        <a:effectLst/>
                      </a:endParaRPr>
                    </a:p>
                    <a:p>
                      <a:pPr marL="0" indent="0" algn="l" fontAlgn="b">
                        <a:buFont typeface="Arial" panose="020B0604020202020204" pitchFamily="34" charset="0"/>
                        <a:buNone/>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41534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de-DE" sz="800" u="none" strike="noStrike" kern="1200" baseline="0" dirty="0" smtClean="0">
                        <a:solidFill>
                          <a:schemeClr val="dk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baseline="0" dirty="0" smtClean="0">
                          <a:solidFill>
                            <a:schemeClr val="dk1"/>
                          </a:solidFill>
                          <a:effectLst/>
                          <a:latin typeface="+mn-lt"/>
                          <a:ea typeface="+mn-ea"/>
                          <a:cs typeface="+mn-cs"/>
                        </a:rPr>
                        <a:t>6.Feindberührung mit schwachem Feind</a:t>
                      </a:r>
                      <a:endParaRPr lang="de-DE" sz="800" u="none" strike="noStrike" kern="1200" dirty="0" smtClean="0">
                        <a:solidFill>
                          <a:schemeClr val="dk1"/>
                        </a:solidFill>
                        <a:effectLst/>
                        <a:latin typeface="+mn-lt"/>
                        <a:ea typeface="+mn-ea"/>
                        <a:cs typeface="+mn-cs"/>
                      </a:endParaRPr>
                    </a:p>
                    <a:p>
                      <a:pPr marL="0" algn="l" defTabSz="914400" rtl="0" eaLnBrk="1" fontAlgn="ctr" latinLnBrk="0" hangingPunct="1"/>
                      <a:r>
                        <a:rPr lang="de-DE" sz="800" u="none" strike="noStrike" kern="1200" dirty="0" smtClean="0">
                          <a:solidFill>
                            <a:schemeClr val="dk1"/>
                          </a:solidFill>
                          <a:effectLst/>
                          <a:latin typeface="+mn-lt"/>
                          <a:ea typeface="+mn-ea"/>
                          <a:cs typeface="+mn-cs"/>
                        </a:rPr>
                        <a:t>      </a:t>
                      </a:r>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endParaRPr lang="de-DE" sz="600" u="none" strike="noStrike" dirty="0" smtClean="0">
                        <a:effectLst/>
                      </a:endParaRPr>
                    </a:p>
                    <a:p>
                      <a:pPr marL="0" indent="0" algn="l" fontAlgn="b">
                        <a:buFont typeface="Arial" panose="020B0604020202020204" pitchFamily="34" charset="0"/>
                        <a:buNone/>
                      </a:pPr>
                      <a:endParaRPr lang="de-DE" sz="600" u="none" strike="noStrike" dirty="0" smtClean="0">
                        <a:effectLst/>
                      </a:endParaRPr>
                    </a:p>
                    <a:p>
                      <a:pPr marL="0" indent="0" algn="l" fontAlgn="b">
                        <a:buFont typeface="Arial" panose="020B0604020202020204" pitchFamily="34" charset="0"/>
                        <a:buNone/>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9476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de-DE" sz="800" u="none" strike="noStrike" kern="1200" baseline="0" dirty="0" smtClean="0">
                        <a:solidFill>
                          <a:schemeClr val="dk1"/>
                        </a:solidFill>
                        <a:effectLst/>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baseline="0" dirty="0" smtClean="0">
                          <a:solidFill>
                            <a:schemeClr val="dk1"/>
                          </a:solidFill>
                          <a:effectLst/>
                          <a:latin typeface="+mn-lt"/>
                          <a:ea typeface="+mn-ea"/>
                          <a:cs typeface="+mn-cs"/>
                        </a:rPr>
                        <a:t>7.Feindberührung mit starkem Feind</a:t>
                      </a:r>
                      <a:endParaRPr lang="de-DE" sz="800" u="none" strike="noStrike" kern="1200" dirty="0" smtClean="0">
                        <a:solidFill>
                          <a:schemeClr val="dk1"/>
                        </a:solidFill>
                        <a:effectLst/>
                        <a:latin typeface="+mn-lt"/>
                        <a:ea typeface="+mn-ea"/>
                        <a:cs typeface="+mn-cs"/>
                      </a:endParaRPr>
                    </a:p>
                    <a:p>
                      <a:pPr marL="0" algn="l" defTabSz="914400" rtl="0" eaLnBrk="1" fontAlgn="ctr" latinLnBrk="0" hangingPunct="1"/>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fontAlgn="b">
                        <a:buFont typeface="Arial" panose="020B0604020202020204" pitchFamily="34" charset="0"/>
                        <a:buNone/>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10"/>
                  </a:ext>
                </a:extLst>
              </a:tr>
              <a:tr h="3600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baseline="0" dirty="0" smtClean="0">
                          <a:solidFill>
                            <a:schemeClr val="dk1"/>
                          </a:solidFill>
                          <a:effectLst/>
                          <a:latin typeface="+mn-lt"/>
                          <a:ea typeface="+mn-ea"/>
                          <a:cs typeface="+mn-cs"/>
                        </a:rPr>
                        <a:t>8.Bekannte gefährliche Orte</a:t>
                      </a:r>
                    </a:p>
                    <a:p>
                      <a:pPr marL="0" marR="0" indent="0" algn="l" defTabSz="914400" rtl="0" eaLnBrk="1" fontAlgn="ctr" latinLnBrk="0" hangingPunct="1">
                        <a:lnSpc>
                          <a:spcPct val="100000"/>
                        </a:lnSpc>
                        <a:spcBef>
                          <a:spcPts val="0"/>
                        </a:spcBef>
                        <a:spcAft>
                          <a:spcPts val="0"/>
                        </a:spcAft>
                        <a:buClrTx/>
                        <a:buSzTx/>
                        <a:buFontTx/>
                        <a:buNone/>
                        <a:tabLst/>
                        <a:defRPr/>
                      </a:pPr>
                      <a:r>
                        <a:rPr lang="de-DE" sz="800" u="none" strike="noStrike" kern="1200" baseline="0" dirty="0" smtClean="0">
                          <a:solidFill>
                            <a:schemeClr val="dk1"/>
                          </a:solidFill>
                          <a:effectLst/>
                          <a:latin typeface="+mn-lt"/>
                          <a:ea typeface="+mn-ea"/>
                          <a:cs typeface="+mn-cs"/>
                        </a:rPr>
                        <a:t>   Besondere Geländepunkte</a:t>
                      </a:r>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313720">
                <a:tc>
                  <a:txBody>
                    <a:bodyPr/>
                    <a:lstStyle/>
                    <a:p>
                      <a:pPr marL="0" algn="l" defTabSz="914400" rtl="0" eaLnBrk="1" fontAlgn="ctr" latinLnBrk="0" hangingPunct="1"/>
                      <a:endParaRPr lang="de-DE" sz="800" u="none" strike="noStrike" kern="1200" dirty="0" smtClean="0">
                        <a:solidFill>
                          <a:schemeClr val="dk1"/>
                        </a:solidFill>
                        <a:effectLst/>
                        <a:latin typeface="+mn-lt"/>
                        <a:ea typeface="+mn-ea"/>
                        <a:cs typeface="+mn-cs"/>
                      </a:endParaRPr>
                    </a:p>
                    <a:p>
                      <a:pPr marL="0" algn="l" defTabSz="914400" rtl="0" eaLnBrk="1" fontAlgn="ctr" latinLnBrk="0" hangingPunct="1"/>
                      <a:r>
                        <a:rPr lang="de-DE" sz="800" u="none" strike="noStrike" kern="1200" dirty="0" smtClean="0">
                          <a:solidFill>
                            <a:schemeClr val="dk1"/>
                          </a:solidFill>
                          <a:effectLst/>
                          <a:latin typeface="+mn-lt"/>
                          <a:ea typeface="+mn-ea"/>
                          <a:cs typeface="+mn-cs"/>
                        </a:rPr>
                        <a:t>9.Verwundung</a:t>
                      </a:r>
                      <a:br>
                        <a:rPr lang="de-DE" sz="800" u="none" strike="noStrike" kern="1200" dirty="0" smtClean="0">
                          <a:solidFill>
                            <a:schemeClr val="dk1"/>
                          </a:solidFill>
                          <a:effectLst/>
                          <a:latin typeface="+mn-lt"/>
                          <a:ea typeface="+mn-ea"/>
                          <a:cs typeface="+mn-cs"/>
                        </a:rPr>
                      </a:br>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l" fontAlgn="b">
                        <a:buFont typeface="Arial" panose="020B0604020202020204" pitchFamily="34" charset="0"/>
                        <a:buNone/>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12"/>
                  </a:ext>
                </a:extLst>
              </a:tr>
              <a:tr h="324963">
                <a:tc>
                  <a:txBody>
                    <a:bodyPr/>
                    <a:lstStyle/>
                    <a:p>
                      <a:pPr marL="0" algn="l" defTabSz="914400" rtl="0" eaLnBrk="1" fontAlgn="ctr" latinLnBrk="0" hangingPunct="1"/>
                      <a:r>
                        <a:rPr lang="de-DE" sz="800" u="none" strike="noStrike" kern="1200" dirty="0" smtClean="0">
                          <a:solidFill>
                            <a:schemeClr val="dk1"/>
                          </a:solidFill>
                          <a:effectLst/>
                          <a:latin typeface="+mn-lt"/>
                          <a:ea typeface="+mn-ea"/>
                          <a:cs typeface="+mn-cs"/>
                        </a:rPr>
                        <a:t>10. Sperren / Hindernisse / Minen</a:t>
                      </a:r>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216024">
                <a:tc>
                  <a:txBody>
                    <a:bodyPr/>
                    <a:lstStyle/>
                    <a:p>
                      <a:pPr marL="0" algn="l" defTabSz="914400" rtl="0" eaLnBrk="1" fontAlgn="ctr" latinLnBrk="0" hangingPunct="1"/>
                      <a:r>
                        <a:rPr lang="de-DE" sz="800" u="none" strike="noStrike" kern="1200" dirty="0" smtClean="0">
                          <a:solidFill>
                            <a:schemeClr val="dk1"/>
                          </a:solidFill>
                          <a:effectLst/>
                          <a:latin typeface="+mn-lt"/>
                          <a:ea typeface="+mn-ea"/>
                          <a:cs typeface="+mn-cs"/>
                        </a:rPr>
                        <a:t>11. Offenes</a:t>
                      </a:r>
                      <a:r>
                        <a:rPr lang="de-DE" sz="800" u="none" strike="noStrike" kern="1200" baseline="0" dirty="0" smtClean="0">
                          <a:solidFill>
                            <a:schemeClr val="dk1"/>
                          </a:solidFill>
                          <a:effectLst/>
                          <a:latin typeface="+mn-lt"/>
                          <a:ea typeface="+mn-ea"/>
                          <a:cs typeface="+mn-cs"/>
                        </a:rPr>
                        <a:t> Gelände</a:t>
                      </a:r>
                      <a:endParaRPr lang="de-DE" sz="800" u="none" strike="noStrike" kern="1200" dirty="0">
                        <a:solidFill>
                          <a:schemeClr val="dk1"/>
                        </a:solidFill>
                        <a:effectLst/>
                        <a:latin typeface="+mn-lt"/>
                        <a:ea typeface="+mn-ea"/>
                        <a:cs typeface="+mn-cs"/>
                      </a:endParaRPr>
                    </a:p>
                  </a:txBody>
                  <a:tcPr marL="5839" marR="5839" marT="5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b">
                        <a:buFont typeface="Arial" panose="020B0604020202020204" pitchFamily="34" charset="0"/>
                        <a:buChar char="•"/>
                      </a:pPr>
                      <a:endParaRPr lang="de-DE" sz="600" u="none" strike="noStrike" dirty="0" smtClean="0">
                        <a:effectLst/>
                      </a:endParaRPr>
                    </a:p>
                  </a:txBody>
                  <a:tcPr marL="5839" marR="5839" marT="5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50713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012071613"/>
              </p:ext>
            </p:extLst>
          </p:nvPr>
        </p:nvGraphicFramePr>
        <p:xfrm>
          <a:off x="36215" y="17785"/>
          <a:ext cx="7489726" cy="5238051"/>
        </p:xfrm>
        <a:graphic>
          <a:graphicData uri="http://schemas.openxmlformats.org/drawingml/2006/table">
            <a:tbl>
              <a:tblPr>
                <a:tableStyleId>{5C22544A-7EE6-4342-B048-85BDC9FD1C3A}</a:tableStyleId>
              </a:tblPr>
              <a:tblGrid>
                <a:gridCol w="1296144">
                  <a:extLst>
                    <a:ext uri="{9D8B030D-6E8A-4147-A177-3AD203B41FA5}">
                      <a16:colId xmlns="" xmlns:a16="http://schemas.microsoft.com/office/drawing/2014/main" val="20000"/>
                    </a:ext>
                  </a:extLst>
                </a:gridCol>
                <a:gridCol w="419837">
                  <a:extLst>
                    <a:ext uri="{9D8B030D-6E8A-4147-A177-3AD203B41FA5}">
                      <a16:colId xmlns="" xmlns:a16="http://schemas.microsoft.com/office/drawing/2014/main" val="20001"/>
                    </a:ext>
                  </a:extLst>
                </a:gridCol>
                <a:gridCol w="156227">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5"/>
                    </a:ext>
                  </a:extLst>
                </a:gridCol>
                <a:gridCol w="936104">
                  <a:extLst>
                    <a:ext uri="{9D8B030D-6E8A-4147-A177-3AD203B41FA5}">
                      <a16:colId xmlns="" xmlns:a16="http://schemas.microsoft.com/office/drawing/2014/main" val="20006"/>
                    </a:ext>
                  </a:extLst>
                </a:gridCol>
                <a:gridCol w="936104">
                  <a:extLst>
                    <a:ext uri="{9D8B030D-6E8A-4147-A177-3AD203B41FA5}">
                      <a16:colId xmlns="" xmlns:a16="http://schemas.microsoft.com/office/drawing/2014/main" val="20007"/>
                    </a:ext>
                  </a:extLst>
                </a:gridCol>
                <a:gridCol w="144016">
                  <a:extLst>
                    <a:ext uri="{9D8B030D-6E8A-4147-A177-3AD203B41FA5}">
                      <a16:colId xmlns="" xmlns:a16="http://schemas.microsoft.com/office/drawing/2014/main" val="20008"/>
                    </a:ext>
                  </a:extLst>
                </a:gridCol>
                <a:gridCol w="720080">
                  <a:extLst>
                    <a:ext uri="{9D8B030D-6E8A-4147-A177-3AD203B41FA5}">
                      <a16:colId xmlns="" xmlns:a16="http://schemas.microsoft.com/office/drawing/2014/main" val="20009"/>
                    </a:ext>
                  </a:extLst>
                </a:gridCol>
                <a:gridCol w="1040880">
                  <a:extLst>
                    <a:ext uri="{9D8B030D-6E8A-4147-A177-3AD203B41FA5}">
                      <a16:colId xmlns="" xmlns:a16="http://schemas.microsoft.com/office/drawing/2014/main" val="20010"/>
                    </a:ext>
                  </a:extLst>
                </a:gridCol>
                <a:gridCol w="40134">
                  <a:extLst>
                    <a:ext uri="{9D8B030D-6E8A-4147-A177-3AD203B41FA5}">
                      <a16:colId xmlns="" xmlns:a16="http://schemas.microsoft.com/office/drawing/2014/main" val="20011"/>
                    </a:ext>
                  </a:extLst>
                </a:gridCol>
              </a:tblGrid>
              <a:tr h="165085">
                <a:tc gridSpan="11">
                  <a:txBody>
                    <a:bodyPr/>
                    <a:lstStyle/>
                    <a:p>
                      <a:pPr algn="l" fontAlgn="b"/>
                      <a:r>
                        <a:rPr lang="de-DE" sz="900" b="1" u="sng" strike="noStrike" dirty="0">
                          <a:effectLst/>
                        </a:rPr>
                        <a:t>4</a:t>
                      </a:r>
                      <a:r>
                        <a:rPr lang="de-DE" sz="900" b="1" u="sng" strike="noStrike" dirty="0" smtClean="0">
                          <a:effectLst/>
                        </a:rPr>
                        <a:t>.) </a:t>
                      </a:r>
                      <a:r>
                        <a:rPr lang="de-DE" sz="900" b="1" u="none" strike="noStrike" dirty="0" smtClean="0">
                          <a:effectLst/>
                        </a:rPr>
                        <a:t>Einsatzunterstützung (Wasser, Munition,</a:t>
                      </a:r>
                      <a:r>
                        <a:rPr lang="de-DE" sz="900" b="1" u="none" strike="noStrike" baseline="0" dirty="0" smtClean="0">
                          <a:effectLst/>
                        </a:rPr>
                        <a:t> Verpflegung, Unterstützungskräfte)</a:t>
                      </a:r>
                      <a:endParaRPr lang="de-DE" sz="900" b="1" i="0" u="sng" strike="noStrike" dirty="0">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l" fontAlgn="b"/>
                      <a:endParaRPr lang="de-DE" sz="900" b="1" i="0" u="sng" strike="noStrike" dirty="0">
                        <a:solidFill>
                          <a:srgbClr val="000000"/>
                        </a:solidFill>
                        <a:effectLst/>
                        <a:latin typeface="Arial"/>
                      </a:endParaRPr>
                    </a:p>
                  </a:txBody>
                  <a:tcPr marL="8909" marR="8909" marT="89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0"/>
                  </a:ext>
                </a:extLst>
              </a:tr>
              <a:tr h="410979">
                <a:tc gridSpan="3">
                  <a:txBody>
                    <a:bodyPr/>
                    <a:lstStyle/>
                    <a:p>
                      <a:pPr algn="l" fontAlgn="b"/>
                      <a:r>
                        <a:rPr lang="de-DE" sz="900" u="none" strike="noStrike" dirty="0" smtClean="0">
                          <a:effectLst/>
                        </a:rPr>
                        <a:t>Zusätzlich mitzuführendes Material:</a:t>
                      </a:r>
                      <a:r>
                        <a:rPr lang="de-DE" sz="900" u="none" strike="noStrike" baseline="0" dirty="0" smtClean="0">
                          <a:effectLst/>
                        </a:rPr>
                        <a:t> </a:t>
                      </a:r>
                      <a:endParaRPr lang="de-DE" sz="900" b="0" i="0" u="none" strike="noStrike" dirty="0">
                        <a:solidFill>
                          <a:srgbClr val="000000"/>
                        </a:solidFill>
                        <a:effectLst/>
                        <a:latin typeface="Arial"/>
                      </a:endParaRPr>
                    </a:p>
                  </a:txBody>
                  <a:tcPr marL="7367" marR="7367" marT="6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gridSpan="8">
                  <a:txBody>
                    <a:bodyPr/>
                    <a:lstStyle/>
                    <a:p>
                      <a:pPr algn="l" fontAlgn="b"/>
                      <a:r>
                        <a:rPr lang="de-DE" sz="900" u="none" strike="noStrike" dirty="0">
                          <a:effectLst/>
                        </a:rPr>
                        <a:t> </a:t>
                      </a:r>
                      <a:endParaRPr lang="de-DE" sz="900" b="0" i="0" u="none" strike="noStrike" dirty="0">
                        <a:solidFill>
                          <a:srgbClr val="000000"/>
                        </a:solidFill>
                        <a:effectLst/>
                        <a:latin typeface="Arial"/>
                      </a:endParaRPr>
                    </a:p>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1"/>
                  </a:ext>
                </a:extLst>
              </a:tr>
              <a:tr h="165085">
                <a:tc rowSpan="5" gridSpan="3">
                  <a:txBody>
                    <a:bodyPr/>
                    <a:lstStyle/>
                    <a:p>
                      <a:pPr algn="l" fontAlgn="b"/>
                      <a:r>
                        <a:rPr lang="de-DE" sz="1000" b="1" u="sng" strike="noStrike" dirty="0" smtClean="0">
                          <a:effectLst/>
                        </a:rPr>
                        <a:t>CASEVAC/MEDEVAC:</a:t>
                      </a:r>
                      <a:endParaRPr lang="de-DE" sz="900" b="1" i="0" u="sng" strike="noStrike" dirty="0" smtClean="0">
                        <a:solidFill>
                          <a:srgbClr val="000000"/>
                        </a:solidFill>
                        <a:effectLst/>
                        <a:latin typeface="Arial"/>
                      </a:endParaRPr>
                    </a:p>
                    <a:p>
                      <a:pPr algn="l" fontAlgn="b"/>
                      <a:r>
                        <a:rPr lang="de-DE" sz="800" b="0" i="0" u="none" strike="noStrike" dirty="0" smtClean="0">
                          <a:solidFill>
                            <a:srgbClr val="000000"/>
                          </a:solidFill>
                          <a:effectLst/>
                          <a:latin typeface="Arial"/>
                        </a:rPr>
                        <a:t>wie</a:t>
                      </a:r>
                      <a:r>
                        <a:rPr lang="de-DE" sz="800" b="0" i="0" u="none" strike="noStrike" baseline="0" dirty="0" smtClean="0">
                          <a:solidFill>
                            <a:srgbClr val="000000"/>
                          </a:solidFill>
                          <a:effectLst/>
                          <a:latin typeface="Arial"/>
                        </a:rPr>
                        <a:t> und wo erreichbar</a:t>
                      </a:r>
                      <a:endParaRPr lang="de-DE" sz="800" b="0" i="0" u="none" strike="noStrike" dirty="0" smtClean="0">
                        <a:solidFill>
                          <a:srgbClr val="000000"/>
                        </a:solidFill>
                        <a:effectLst/>
                        <a:latin typeface="Arial"/>
                      </a:endParaRPr>
                    </a:p>
                    <a:p>
                      <a:pPr algn="l" fontAlgn="b"/>
                      <a:endParaRPr lang="de-DE" sz="900" b="0" i="0" u="none" strike="noStrike" dirty="0" smtClean="0">
                        <a:solidFill>
                          <a:srgbClr val="000000"/>
                        </a:solidFill>
                        <a:effectLst/>
                        <a:latin typeface="Arial"/>
                      </a:endParaRPr>
                    </a:p>
                    <a:p>
                      <a:pPr algn="l" fontAlgn="b"/>
                      <a:endParaRPr lang="de-DE" sz="900" b="0" i="0" u="none" strike="noStrike" dirty="0" smtClean="0">
                        <a:solidFill>
                          <a:srgbClr val="000000"/>
                        </a:solidFill>
                        <a:effectLst/>
                        <a:latin typeface="Arial"/>
                      </a:endParaRPr>
                    </a:p>
                    <a:p>
                      <a:pPr algn="l" fontAlgn="b"/>
                      <a:endParaRPr lang="de-DE" sz="900" b="0" i="0" u="none" strike="noStrike" dirty="0" smtClean="0">
                        <a:solidFill>
                          <a:srgbClr val="000000"/>
                        </a:solidFill>
                        <a:effectLst/>
                        <a:latin typeface="Arial"/>
                      </a:endParaRPr>
                    </a:p>
                    <a:p>
                      <a:pPr algn="l" fontAlgn="b"/>
                      <a:r>
                        <a:rPr lang="de-DE" sz="900" b="1" i="0" u="none" strike="noStrike" dirty="0" smtClean="0">
                          <a:solidFill>
                            <a:srgbClr val="000000"/>
                          </a:solidFill>
                          <a:effectLst/>
                          <a:latin typeface="Arial"/>
                        </a:rPr>
                        <a:t>Geplante</a:t>
                      </a:r>
                      <a:r>
                        <a:rPr lang="de-DE" sz="900" b="1" i="0" u="none" strike="noStrike" baseline="0" dirty="0" smtClean="0">
                          <a:solidFill>
                            <a:srgbClr val="000000"/>
                          </a:solidFill>
                          <a:effectLst/>
                          <a:latin typeface="Arial"/>
                        </a:rPr>
                        <a:t> Sammelpunkte:</a:t>
                      </a:r>
                      <a:endParaRPr lang="de-DE" sz="900" b="1" i="0" u="none" strike="noStrike" dirty="0" smtClean="0">
                        <a:solidFill>
                          <a:srgbClr val="000000"/>
                        </a:solidFill>
                        <a:effectLst/>
                        <a:latin typeface="Arial"/>
                      </a:endParaRPr>
                    </a:p>
                  </a:txBody>
                  <a:tcPr marL="7367" marR="7367" marT="69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hMerge="1">
                  <a:txBody>
                    <a:bodyPr/>
                    <a:lstStyle/>
                    <a:p>
                      <a:endParaRPr lang="de-DE"/>
                    </a:p>
                  </a:txBody>
                  <a:tcPr/>
                </a:tc>
                <a:tc rowSpan="5" hMerge="1">
                  <a:txBody>
                    <a:bodyPr/>
                    <a:lstStyle/>
                    <a:p>
                      <a:endParaRPr lang="de-DE"/>
                    </a:p>
                  </a:txBody>
                  <a:tcPr/>
                </a:tc>
                <a:tc gridSpan="5">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r>
                        <a:rPr lang="de-DE" sz="1200" b="1" u="none" dirty="0" smtClean="0"/>
                        <a:t>   </a:t>
                      </a:r>
                      <a:r>
                        <a:rPr lang="de-DE" sz="1100" b="1" u="none" dirty="0" smtClean="0"/>
                        <a:t>Sperrbestände(Notreserve)</a:t>
                      </a:r>
                      <a:endParaRPr lang="de-DE" b="1" u="sng" dirty="0"/>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2"/>
                  </a:ext>
                </a:extLst>
              </a:tr>
              <a:tr h="165085">
                <a:tc gridSpan="3" vMerge="1">
                  <a:txBody>
                    <a:bodyPr/>
                    <a:lstStyle/>
                    <a:p>
                      <a:endParaRPr lang="de-DE"/>
                    </a:p>
                  </a:txBody>
                  <a:tcPr/>
                </a:tc>
                <a:tc hMerge="1" vMerge="1">
                  <a:txBody>
                    <a:bodyPr/>
                    <a:lstStyle/>
                    <a:p>
                      <a:endParaRPr lang="de-DE"/>
                    </a:p>
                  </a:txBody>
                  <a:tcPr/>
                </a:tc>
                <a:tc hMerge="1" vMerge="1">
                  <a:txBody>
                    <a:bodyPr/>
                    <a:lstStyle/>
                    <a:p>
                      <a:endParaRPr lang="de-DE"/>
                    </a:p>
                  </a:txBody>
                  <a:tcPr/>
                </a:tc>
                <a:tc gridSpan="5">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3"/>
                  </a:ext>
                </a:extLst>
              </a:tr>
              <a:tr h="165085">
                <a:tc gridSpan="3" vMerge="1">
                  <a:txBody>
                    <a:bodyPr/>
                    <a:lstStyle/>
                    <a:p>
                      <a:endParaRPr lang="de-DE"/>
                    </a:p>
                  </a:txBody>
                  <a:tcPr/>
                </a:tc>
                <a:tc hMerge="1" vMerge="1">
                  <a:txBody>
                    <a:bodyPr/>
                    <a:lstStyle/>
                    <a:p>
                      <a:endParaRPr lang="de-DE"/>
                    </a:p>
                  </a:txBody>
                  <a:tcPr/>
                </a:tc>
                <a:tc hMerge="1" vMerge="1">
                  <a:txBody>
                    <a:bodyPr/>
                    <a:lstStyle/>
                    <a:p>
                      <a:endParaRPr lang="de-DE"/>
                    </a:p>
                  </a:txBody>
                  <a:tcPr/>
                </a:tc>
                <a:tc gridSpan="5">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l" fontAlgn="b"/>
                      <a:r>
                        <a:rPr lang="de-DE" sz="900" u="none" strike="noStrike">
                          <a:effectLst/>
                        </a:rPr>
                        <a:t> </a:t>
                      </a:r>
                      <a:endParaRPr lang="de-DE" sz="900" b="0" i="0" u="none" strike="noStrike">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4"/>
                  </a:ext>
                </a:extLst>
              </a:tr>
              <a:tr h="165085">
                <a:tc gridSpan="3" vMerge="1">
                  <a:txBody>
                    <a:bodyPr/>
                    <a:lstStyle/>
                    <a:p>
                      <a:endParaRPr lang="de-DE"/>
                    </a:p>
                  </a:txBody>
                  <a:tcPr/>
                </a:tc>
                <a:tc hMerge="1" vMerge="1">
                  <a:txBody>
                    <a:bodyPr/>
                    <a:lstStyle/>
                    <a:p>
                      <a:endParaRPr lang="de-DE"/>
                    </a:p>
                  </a:txBody>
                  <a:tcPr/>
                </a:tc>
                <a:tc hMerge="1" vMerge="1">
                  <a:txBody>
                    <a:bodyPr/>
                    <a:lstStyle/>
                    <a:p>
                      <a:endParaRPr lang="de-DE"/>
                    </a:p>
                  </a:txBody>
                  <a:tcPr/>
                </a:tc>
                <a:tc gridSpan="5">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l" fontAlgn="b"/>
                      <a:r>
                        <a:rPr lang="de-DE" sz="900" u="none" strike="noStrike">
                          <a:effectLst/>
                        </a:rPr>
                        <a:t> </a:t>
                      </a:r>
                      <a:endParaRPr lang="de-DE" sz="900" b="0" i="0" u="none" strike="noStrike">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5"/>
                  </a:ext>
                </a:extLst>
              </a:tr>
              <a:tr h="165085">
                <a:tc gridSpan="3" vMerge="1">
                  <a:txBody>
                    <a:bodyPr/>
                    <a:lstStyle/>
                    <a:p>
                      <a:endParaRPr lang="de-DE"/>
                    </a:p>
                  </a:txBody>
                  <a:tcPr/>
                </a:tc>
                <a:tc hMerge="1" vMerge="1">
                  <a:txBody>
                    <a:bodyPr/>
                    <a:lstStyle/>
                    <a:p>
                      <a:endParaRPr lang="de-DE"/>
                    </a:p>
                  </a:txBody>
                  <a:tcPr/>
                </a:tc>
                <a:tc hMerge="1" vMerge="1">
                  <a:txBody>
                    <a:bodyPr/>
                    <a:lstStyle/>
                    <a:p>
                      <a:endParaRPr lang="de-DE"/>
                    </a:p>
                  </a:txBody>
                  <a:tcPr/>
                </a:tc>
                <a:tc gridSpan="5">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6"/>
                  </a:ext>
                </a:extLst>
              </a:tr>
              <a:tr h="232357">
                <a:tc gridSpan="11">
                  <a:txBody>
                    <a:bodyPr/>
                    <a:lstStyle/>
                    <a:p>
                      <a:pPr algn="l" fontAlgn="b"/>
                      <a:r>
                        <a:rPr lang="de-DE" sz="900" b="1" u="none" strike="noStrike" dirty="0" smtClean="0">
                          <a:effectLst/>
                        </a:rPr>
                        <a:t>5.)</a:t>
                      </a:r>
                      <a:r>
                        <a:rPr lang="de-DE" sz="900" b="1" u="sng" strike="noStrike" dirty="0" smtClean="0">
                          <a:effectLst/>
                        </a:rPr>
                        <a:t> Führungsunterstützung</a:t>
                      </a:r>
                      <a:endParaRPr lang="de-DE" sz="900" b="1" i="0" u="none" strike="noStrike" dirty="0">
                        <a:solidFill>
                          <a:srgbClr val="000000"/>
                        </a:solidFill>
                        <a:effectLst/>
                        <a:latin typeface="Arial"/>
                      </a:endParaRPr>
                    </a:p>
                  </a:txBody>
                  <a:tcPr marL="7367" marR="7367" marT="6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9"/>
                  </a:ext>
                </a:extLst>
              </a:tr>
              <a:tr h="189406">
                <a:tc gridSpan="2">
                  <a:txBody>
                    <a:bodyPr/>
                    <a:lstStyle/>
                    <a:p>
                      <a:pPr algn="l" fontAlgn="b"/>
                      <a:r>
                        <a:rPr lang="de-DE" sz="900" b="1" u="none" strike="noStrike" dirty="0" smtClean="0">
                          <a:effectLst/>
                        </a:rPr>
                        <a:t>Funkverbindungsplan</a:t>
                      </a:r>
                      <a:endParaRPr lang="de-DE" sz="900" b="1" i="0" u="none" strike="noStrike" dirty="0">
                        <a:solidFill>
                          <a:srgbClr val="000000"/>
                        </a:solidFill>
                        <a:effectLst/>
                        <a:latin typeface="Arial"/>
                      </a:endParaRPr>
                    </a:p>
                  </a:txBody>
                  <a:tcPr marL="7367" marR="7367" marT="6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4">
                  <a:txBody>
                    <a:bodyPr/>
                    <a:lstStyle/>
                    <a:p>
                      <a:pPr algn="l" fontAlgn="b"/>
                      <a:r>
                        <a:rPr lang="de-DE" sz="900" b="1" u="none" strike="noStrike" dirty="0" smtClean="0">
                          <a:effectLst/>
                        </a:rPr>
                        <a:t>         Name                              Frequenz</a:t>
                      </a:r>
                      <a:r>
                        <a:rPr lang="de-DE" sz="900" b="1" u="none" strike="noStrike" baseline="0" dirty="0" smtClean="0">
                          <a:effectLst/>
                        </a:rPr>
                        <a:t>                    Kennung</a:t>
                      </a:r>
                      <a:endParaRPr lang="de-DE" sz="900" b="1" i="0" u="none" strike="noStrike" dirty="0">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l" fontAlgn="b"/>
                      <a:r>
                        <a:rPr lang="de-DE" sz="900" b="1" u="none" strike="noStrike" dirty="0">
                          <a:effectLst/>
                        </a:rPr>
                        <a:t> </a:t>
                      </a:r>
                      <a:r>
                        <a:rPr lang="de-DE" sz="900" b="1" u="none" strike="noStrike" dirty="0" smtClean="0">
                          <a:effectLst/>
                        </a:rPr>
                        <a:t>     Name                           Frequenz</a:t>
                      </a:r>
                      <a:r>
                        <a:rPr lang="de-DE" sz="900" b="1" u="none" strike="noStrike" baseline="0" dirty="0" smtClean="0">
                          <a:effectLst/>
                        </a:rPr>
                        <a:t>                      Kennung</a:t>
                      </a:r>
                      <a:endParaRPr lang="de-DE" sz="900" b="1"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10"/>
                  </a:ext>
                </a:extLst>
              </a:tr>
              <a:tr h="173853">
                <a:tc rowSpan="8" gridSpan="2">
                  <a:txBody>
                    <a:bodyPr/>
                    <a:lstStyle/>
                    <a:p>
                      <a:pPr algn="l" fontAlgn="t"/>
                      <a:r>
                        <a:rPr lang="de-DE" sz="900" u="none" strike="noStrike" dirty="0" smtClean="0">
                          <a:effectLst/>
                        </a:rPr>
                        <a:t>------------------------------------------------</a:t>
                      </a:r>
                    </a:p>
                    <a:p>
                      <a:pPr algn="l" fontAlgn="t"/>
                      <a:r>
                        <a:rPr lang="de-DE" sz="900" u="none" strike="noStrike" dirty="0" smtClean="0">
                          <a:effectLst/>
                        </a:rPr>
                        <a:t>Notizen</a:t>
                      </a:r>
                      <a:r>
                        <a:rPr lang="de-DE" sz="900" u="none" strike="noStrike" baseline="0" dirty="0" smtClean="0">
                          <a:effectLst/>
                        </a:rPr>
                        <a:t> für Rauch und Lichtzeichen</a:t>
                      </a:r>
                    </a:p>
                    <a:p>
                      <a:pPr algn="l" fontAlgn="t"/>
                      <a:r>
                        <a:rPr lang="de-DE" sz="900" u="none" strike="noStrike" baseline="0" dirty="0" smtClean="0">
                          <a:effectLst/>
                        </a:rPr>
                        <a:t>------------------------------------------------</a:t>
                      </a:r>
                      <a:endParaRPr lang="de-DE" sz="900" u="none" strike="noStrike" dirty="0" smtClean="0">
                        <a:effectLst/>
                      </a:endParaRPr>
                    </a:p>
                  </a:txBody>
                  <a:tcPr marL="7367" marR="7367" marT="6968"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8" hMerge="1">
                  <a:txBody>
                    <a:bodyPr/>
                    <a:lstStyle/>
                    <a:p>
                      <a:endParaRPr lang="de-DE"/>
                    </a:p>
                  </a:txBody>
                  <a:tcPr/>
                </a:tc>
                <a:tc gridSpan="2">
                  <a:txBody>
                    <a:bodyPr/>
                    <a:lstStyle/>
                    <a:p>
                      <a:pPr algn="ctr" fontAlgn="b"/>
                      <a:r>
                        <a:rPr lang="de-DE" sz="900" b="0" i="0" u="none" strike="noStrike" dirty="0" smtClean="0">
                          <a:solidFill>
                            <a:srgbClr val="000000"/>
                          </a:solidFill>
                          <a:effectLst/>
                          <a:latin typeface="Arial" panose="020B0604020202020204" pitchFamily="34" charset="0"/>
                          <a:cs typeface="Arial" panose="020B0604020202020204" pitchFamily="34" charset="0"/>
                        </a:rPr>
                        <a:t>Echo Basis</a:t>
                      </a:r>
                      <a:endParaRPr lang="de-DE" sz="900" b="0" i="0" u="none" strike="noStrike" dirty="0">
                        <a:solidFill>
                          <a:srgbClr val="000000"/>
                        </a:solidFill>
                        <a:effectLst/>
                        <a:latin typeface="Arial" panose="020B0604020202020204" pitchFamily="34" charset="0"/>
                        <a:cs typeface="Arial" panose="020B0604020202020204" pitchFamily="34" charset="0"/>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ctr"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900" u="none" strike="noStrike" dirty="0">
                          <a:effectLst/>
                        </a:rPr>
                        <a:t> </a:t>
                      </a:r>
                      <a:r>
                        <a:rPr lang="de-DE" sz="900" u="none" strike="noStrike" dirty="0" smtClean="0">
                          <a:effectLst/>
                        </a:rPr>
                        <a:t>“Echo Base“</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de-DE" dirty="0"/>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endParaRPr lang="de-DE" dirty="0"/>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73853">
                <a:tc gridSpan="2" vMerge="1">
                  <a:txBody>
                    <a:bodyPr/>
                    <a:lstStyle/>
                    <a:p>
                      <a:endParaRPr lang="de-DE"/>
                    </a:p>
                  </a:txBody>
                  <a:tcPr/>
                </a:tc>
                <a:tc hMerge="1" vMerge="1">
                  <a:txBody>
                    <a:bodyPr/>
                    <a:lstStyle/>
                    <a:p>
                      <a:endParaRPr lang="de-DE"/>
                    </a:p>
                  </a:txBody>
                  <a:tcPr/>
                </a:tc>
                <a:tc gridSpan="2">
                  <a:txBody>
                    <a:bodyPr/>
                    <a:lstStyle/>
                    <a:p>
                      <a:endParaRPr lang="de-DE" dirty="0"/>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165085">
                <a:tc gridSpan="2" vMerge="1">
                  <a:txBody>
                    <a:bodyPr/>
                    <a:lstStyle/>
                    <a:p>
                      <a:endParaRPr lang="de-DE"/>
                    </a:p>
                  </a:txBody>
                  <a:tcPr/>
                </a:tc>
                <a:tc hMerge="1" vMerge="1">
                  <a:txBody>
                    <a:bodyPr/>
                    <a:lstStyle/>
                    <a:p>
                      <a:endParaRPr lang="de-DE"/>
                    </a:p>
                  </a:txBody>
                  <a:tcPr/>
                </a:tc>
                <a:tc gridSpan="2">
                  <a:txBody>
                    <a:bodyPr/>
                    <a:lstStyle/>
                    <a:p>
                      <a:endParaRPr lang="de-DE"/>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165085">
                <a:tc gridSpan="2" vMerge="1">
                  <a:txBody>
                    <a:bodyPr/>
                    <a:lstStyle/>
                    <a:p>
                      <a:endParaRPr lang="de-DE"/>
                    </a:p>
                  </a:txBody>
                  <a:tcPr/>
                </a:tc>
                <a:tc hMerge="1" vMerge="1">
                  <a:txBody>
                    <a:bodyPr/>
                    <a:lstStyle/>
                    <a:p>
                      <a:endParaRPr lang="de-DE"/>
                    </a:p>
                  </a:txBody>
                  <a:tcPr/>
                </a:tc>
                <a:tc gridSpan="2">
                  <a:txBody>
                    <a:bodyPr/>
                    <a:lstStyle/>
                    <a:p>
                      <a:pPr algn="l" fontAlgn="b"/>
                      <a:r>
                        <a:rPr lang="de-DE" sz="900" u="none" strike="noStrike" dirty="0">
                          <a:effectLst/>
                        </a:rPr>
                        <a:t> </a:t>
                      </a:r>
                      <a:r>
                        <a:rPr lang="de-DE" sz="900" u="none" strike="noStrike" dirty="0" smtClean="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165085">
                <a:tc gridSpan="2" vMerge="1">
                  <a:txBody>
                    <a:bodyPr/>
                    <a:lstStyle/>
                    <a:p>
                      <a:endParaRPr lang="de-DE" dirty="0"/>
                    </a:p>
                  </a:txBody>
                  <a:tcPr/>
                </a:tc>
                <a:tc hMerge="1" v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6"/>
                  </a:ext>
                </a:extLst>
              </a:tr>
              <a:tr h="165085">
                <a:tc gridSpan="2" vMerge="1">
                  <a:txBody>
                    <a:bodyPr/>
                    <a:lstStyle/>
                    <a:p>
                      <a:endParaRPr lang="de-DE"/>
                    </a:p>
                  </a:txBody>
                  <a:tcPr/>
                </a:tc>
                <a:tc hMerge="1" v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7"/>
                  </a:ext>
                </a:extLst>
              </a:tr>
              <a:tr h="165085">
                <a:tc gridSpan="2" vMerge="1">
                  <a:txBody>
                    <a:bodyPr/>
                    <a:lstStyle/>
                    <a:p>
                      <a:endParaRPr lang="de-DE"/>
                    </a:p>
                  </a:txBody>
                  <a:tcPr/>
                </a:tc>
                <a:tc hMerge="1" v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900" u="none" strike="noStrike">
                          <a:effectLst/>
                        </a:rPr>
                        <a:t> </a:t>
                      </a:r>
                      <a:endParaRPr lang="de-DE" sz="900" b="0" i="0" u="none" strike="noStrike">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8"/>
                  </a:ext>
                </a:extLst>
              </a:tr>
              <a:tr h="165085">
                <a:tc gridSpan="2" vMerge="1">
                  <a:txBody>
                    <a:bodyPr/>
                    <a:lstStyle/>
                    <a:p>
                      <a:endParaRPr lang="de-DE"/>
                    </a:p>
                  </a:txBody>
                  <a:tcPr/>
                </a:tc>
                <a:tc hMerge="1" vMerge="1">
                  <a:txBody>
                    <a:bodyPr/>
                    <a:lstStyle/>
                    <a:p>
                      <a:endParaRPr lang="de-DE"/>
                    </a:p>
                  </a:txBody>
                  <a:tcPr/>
                </a:tc>
                <a:tc gridSpan="2">
                  <a:txBody>
                    <a:bodyPr/>
                    <a:lstStyle/>
                    <a:p>
                      <a:endParaRPr lang="de-DE"/>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de-DE" dirty="0"/>
                    </a:p>
                  </a:txBody>
                  <a:tcPr marL="7367" marR="7367" marT="6968" marB="0" anchor="b">
                    <a:lnL w="381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9"/>
                  </a:ext>
                </a:extLst>
              </a:tr>
              <a:tr h="165085">
                <a:tc gridSpan="10">
                  <a:txBody>
                    <a:bodyPr/>
                    <a:lstStyle/>
                    <a:p>
                      <a:pPr algn="l" fontAlgn="b"/>
                      <a:r>
                        <a:rPr lang="de-DE" sz="900" u="none" strike="noStrike" dirty="0">
                          <a:effectLst/>
                        </a:rPr>
                        <a:t>Parolen / </a:t>
                      </a:r>
                      <a:r>
                        <a:rPr lang="de-DE" sz="900" u="none" strike="noStrike" dirty="0" smtClean="0">
                          <a:effectLst/>
                        </a:rPr>
                        <a:t>Codes (Wörter,</a:t>
                      </a:r>
                      <a:r>
                        <a:rPr lang="de-DE" sz="900" u="none" strike="noStrike" baseline="0" dirty="0" smtClean="0">
                          <a:effectLst/>
                        </a:rPr>
                        <a:t> Lichtzeichen, besondere Markierungen </a:t>
                      </a:r>
                      <a:r>
                        <a:rPr lang="de-DE" sz="900" u="none" strike="noStrike" baseline="0" dirty="0" err="1" smtClean="0">
                          <a:effectLst/>
                        </a:rPr>
                        <a:t>ect</a:t>
                      </a:r>
                      <a:r>
                        <a:rPr lang="de-DE" sz="900" u="none" strike="noStrike" baseline="0" dirty="0" smtClean="0">
                          <a:effectLst/>
                        </a:rPr>
                        <a:t>.)</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22"/>
                  </a:ext>
                </a:extLst>
              </a:tr>
              <a:tr h="165085">
                <a:tc>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l" fontAlgn="b"/>
                      <a:r>
                        <a:rPr lang="de-DE" sz="900" u="none" strike="noStrike">
                          <a:effectLst/>
                        </a:rPr>
                        <a:t> </a:t>
                      </a:r>
                      <a:endParaRPr lang="de-DE" sz="900" b="0" i="0" u="none" strike="noStrike">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23"/>
                  </a:ext>
                </a:extLst>
              </a:tr>
              <a:tr h="165085">
                <a:tc>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4">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24"/>
                  </a:ext>
                </a:extLst>
              </a:tr>
              <a:tr h="174797">
                <a:tc gridSpan="10">
                  <a:txBody>
                    <a:bodyPr/>
                    <a:lstStyle/>
                    <a:p>
                      <a:pPr algn="l" fontAlgn="b"/>
                      <a:r>
                        <a:rPr lang="de-DE" sz="900" b="1" i="0" u="none" strike="noStrike" dirty="0" smtClean="0">
                          <a:solidFill>
                            <a:schemeClr val="tx1"/>
                          </a:solidFill>
                          <a:effectLst/>
                          <a:latin typeface="Arial"/>
                        </a:rPr>
                        <a:t>Platz des Anführers:</a:t>
                      </a:r>
                      <a:endParaRPr lang="de-DE" sz="900" b="1" i="0" u="none" strike="noStrike" dirty="0">
                        <a:solidFill>
                          <a:schemeClr val="tx1"/>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de-DE" sz="1200" b="1" i="0" u="none" strike="noStrike" dirty="0">
                        <a:solidFill>
                          <a:srgbClr val="000000"/>
                        </a:solidFill>
                        <a:effectLst/>
                        <a:latin typeface="Arial"/>
                      </a:endParaRPr>
                    </a:p>
                  </a:txBody>
                  <a:tcPr marL="8909" marR="8909" marT="89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pPr algn="ctr" fontAlgn="b"/>
                      <a:endParaRPr lang="de-DE" sz="1200" b="1" i="0" u="none" strike="noStrike" dirty="0">
                        <a:solidFill>
                          <a:srgbClr val="000000"/>
                        </a:solidFill>
                        <a:effectLst/>
                        <a:latin typeface="Arial"/>
                      </a:endParaRPr>
                    </a:p>
                  </a:txBody>
                  <a:tcPr marL="8909" marR="8909" marT="89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endParaRPr lang="de-DE"/>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8"/>
                  </a:ext>
                </a:extLst>
              </a:tr>
              <a:tr h="174797">
                <a:tc gridSpan="10">
                  <a:txBody>
                    <a:bodyPr/>
                    <a:lstStyle/>
                    <a:p>
                      <a:pPr algn="l" fontAlgn="b"/>
                      <a:r>
                        <a:rPr lang="de-DE" sz="900" b="1" i="0" u="none" strike="noStrike" dirty="0" smtClean="0">
                          <a:solidFill>
                            <a:schemeClr val="tx1"/>
                          </a:solidFill>
                          <a:effectLst/>
                          <a:latin typeface="Arial"/>
                        </a:rPr>
                        <a:t>Führungsreihenfolge</a:t>
                      </a:r>
                      <a:r>
                        <a:rPr lang="de-DE" sz="900" b="1" i="0" u="none" strike="noStrike" baseline="0" dirty="0" smtClean="0">
                          <a:solidFill>
                            <a:schemeClr val="tx1"/>
                          </a:solidFill>
                          <a:effectLst/>
                          <a:latin typeface="Arial"/>
                        </a:rPr>
                        <a:t>:</a:t>
                      </a:r>
                      <a:endParaRPr lang="de-DE" sz="900" b="1" i="0" u="none" strike="noStrike" dirty="0">
                        <a:solidFill>
                          <a:schemeClr val="tx1"/>
                        </a:solidFill>
                        <a:effectLst/>
                        <a:latin typeface="Arial"/>
                      </a:endParaRPr>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de-DE" sz="1200" b="1" i="0" u="none" strike="noStrike" dirty="0">
                        <a:solidFill>
                          <a:srgbClr val="000000"/>
                        </a:solidFill>
                        <a:effectLst/>
                        <a:latin typeface="Arial"/>
                      </a:endParaRPr>
                    </a:p>
                  </a:txBody>
                  <a:tcPr marL="8909" marR="8909" marT="89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pPr algn="ctr" fontAlgn="b"/>
                      <a:endParaRPr lang="de-DE" sz="1200" b="1" i="0" u="none" strike="noStrike" dirty="0">
                        <a:solidFill>
                          <a:srgbClr val="000000"/>
                        </a:solidFill>
                        <a:effectLst/>
                        <a:latin typeface="Arial"/>
                      </a:endParaRPr>
                    </a:p>
                  </a:txBody>
                  <a:tcPr marL="8909" marR="8909" marT="89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endParaRPr lang="de-DE" dirty="0"/>
                    </a:p>
                  </a:txBody>
                  <a:tcPr marL="7367" marR="7367" marT="69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29"/>
                  </a:ext>
                </a:extLst>
              </a:tr>
            </a:tbl>
          </a:graphicData>
        </a:graphic>
      </p:graphicFrame>
    </p:spTree>
    <p:extLst>
      <p:ext uri="{BB962C8B-B14F-4D97-AF65-F5344CB8AC3E}">
        <p14:creationId xmlns:p14="http://schemas.microsoft.com/office/powerpoint/2010/main" val="217964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113553" y="197523"/>
            <a:ext cx="3572336" cy="567020"/>
          </a:xfrm>
          <a:prstGeom prst="rect">
            <a:avLst/>
          </a:prstGeom>
          <a:noFill/>
        </p:spPr>
        <p:txBody>
          <a:bodyPr wrap="none" lIns="73856" tIns="36928" rIns="73856" bIns="36928" rtlCol="0">
            <a:spAutoFit/>
          </a:bodyPr>
          <a:lstStyle/>
          <a:p>
            <a:r>
              <a:rPr lang="de-DE" sz="3200" dirty="0" err="1" smtClean="0">
                <a:latin typeface="Arial" panose="020B0604020202020204" pitchFamily="34" charset="0"/>
                <a:cs typeface="Arial" panose="020B0604020202020204" pitchFamily="34" charset="0"/>
              </a:rPr>
              <a:t>Timeline</a:t>
            </a:r>
            <a:r>
              <a:rPr lang="de-DE" sz="3200" dirty="0" smtClean="0">
                <a:latin typeface="Arial" panose="020B0604020202020204" pitchFamily="34" charset="0"/>
                <a:cs typeface="Arial" panose="020B0604020202020204" pitchFamily="34" charset="0"/>
              </a:rPr>
              <a:t> (Phasen) </a:t>
            </a:r>
            <a:endParaRPr lang="de-DE" sz="3200" dirty="0">
              <a:latin typeface="Arial" panose="020B0604020202020204" pitchFamily="34" charset="0"/>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120899905"/>
              </p:ext>
            </p:extLst>
          </p:nvPr>
        </p:nvGraphicFramePr>
        <p:xfrm>
          <a:off x="446157" y="992394"/>
          <a:ext cx="6668928" cy="904675"/>
        </p:xfrm>
        <a:graphic>
          <a:graphicData uri="http://schemas.openxmlformats.org/drawingml/2006/table">
            <a:tbl>
              <a:tblPr firstRow="1" bandRow="1">
                <a:tableStyleId>{5C22544A-7EE6-4342-B048-85BDC9FD1C3A}</a:tableStyleId>
              </a:tblPr>
              <a:tblGrid>
                <a:gridCol w="555744">
                  <a:extLst>
                    <a:ext uri="{9D8B030D-6E8A-4147-A177-3AD203B41FA5}">
                      <a16:colId xmlns="" xmlns:a16="http://schemas.microsoft.com/office/drawing/2014/main" val="20000"/>
                    </a:ext>
                  </a:extLst>
                </a:gridCol>
                <a:gridCol w="555744">
                  <a:extLst>
                    <a:ext uri="{9D8B030D-6E8A-4147-A177-3AD203B41FA5}">
                      <a16:colId xmlns="" xmlns:a16="http://schemas.microsoft.com/office/drawing/2014/main" val="20001"/>
                    </a:ext>
                  </a:extLst>
                </a:gridCol>
                <a:gridCol w="555744">
                  <a:extLst>
                    <a:ext uri="{9D8B030D-6E8A-4147-A177-3AD203B41FA5}">
                      <a16:colId xmlns="" xmlns:a16="http://schemas.microsoft.com/office/drawing/2014/main" val="20002"/>
                    </a:ext>
                  </a:extLst>
                </a:gridCol>
                <a:gridCol w="555744">
                  <a:extLst>
                    <a:ext uri="{9D8B030D-6E8A-4147-A177-3AD203B41FA5}">
                      <a16:colId xmlns="" xmlns:a16="http://schemas.microsoft.com/office/drawing/2014/main" val="20003"/>
                    </a:ext>
                  </a:extLst>
                </a:gridCol>
                <a:gridCol w="555744">
                  <a:extLst>
                    <a:ext uri="{9D8B030D-6E8A-4147-A177-3AD203B41FA5}">
                      <a16:colId xmlns="" xmlns:a16="http://schemas.microsoft.com/office/drawing/2014/main" val="20004"/>
                    </a:ext>
                  </a:extLst>
                </a:gridCol>
                <a:gridCol w="555744">
                  <a:extLst>
                    <a:ext uri="{9D8B030D-6E8A-4147-A177-3AD203B41FA5}">
                      <a16:colId xmlns="" xmlns:a16="http://schemas.microsoft.com/office/drawing/2014/main" val="20005"/>
                    </a:ext>
                  </a:extLst>
                </a:gridCol>
                <a:gridCol w="555744">
                  <a:extLst>
                    <a:ext uri="{9D8B030D-6E8A-4147-A177-3AD203B41FA5}">
                      <a16:colId xmlns="" xmlns:a16="http://schemas.microsoft.com/office/drawing/2014/main" val="20006"/>
                    </a:ext>
                  </a:extLst>
                </a:gridCol>
                <a:gridCol w="555744">
                  <a:extLst>
                    <a:ext uri="{9D8B030D-6E8A-4147-A177-3AD203B41FA5}">
                      <a16:colId xmlns="" xmlns:a16="http://schemas.microsoft.com/office/drawing/2014/main" val="20007"/>
                    </a:ext>
                  </a:extLst>
                </a:gridCol>
                <a:gridCol w="555744">
                  <a:extLst>
                    <a:ext uri="{9D8B030D-6E8A-4147-A177-3AD203B41FA5}">
                      <a16:colId xmlns="" xmlns:a16="http://schemas.microsoft.com/office/drawing/2014/main" val="20008"/>
                    </a:ext>
                  </a:extLst>
                </a:gridCol>
                <a:gridCol w="555744">
                  <a:extLst>
                    <a:ext uri="{9D8B030D-6E8A-4147-A177-3AD203B41FA5}">
                      <a16:colId xmlns="" xmlns:a16="http://schemas.microsoft.com/office/drawing/2014/main" val="20009"/>
                    </a:ext>
                  </a:extLst>
                </a:gridCol>
                <a:gridCol w="555744">
                  <a:extLst>
                    <a:ext uri="{9D8B030D-6E8A-4147-A177-3AD203B41FA5}">
                      <a16:colId xmlns="" xmlns:a16="http://schemas.microsoft.com/office/drawing/2014/main" val="20010"/>
                    </a:ext>
                  </a:extLst>
                </a:gridCol>
                <a:gridCol w="555744">
                  <a:extLst>
                    <a:ext uri="{9D8B030D-6E8A-4147-A177-3AD203B41FA5}">
                      <a16:colId xmlns="" xmlns:a16="http://schemas.microsoft.com/office/drawing/2014/main" val="20011"/>
                    </a:ext>
                  </a:extLst>
                </a:gridCol>
              </a:tblGrid>
              <a:tr h="363437">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541238">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cxnSp>
        <p:nvCxnSpPr>
          <p:cNvPr id="9" name="Gerade Verbindung mit Pfeil 8"/>
          <p:cNvCxnSpPr/>
          <p:nvPr/>
        </p:nvCxnSpPr>
        <p:spPr>
          <a:xfrm>
            <a:off x="446162" y="1334522"/>
            <a:ext cx="690711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elle 12"/>
          <p:cNvGraphicFramePr>
            <a:graphicFrameLocks noGrp="1"/>
          </p:cNvGraphicFramePr>
          <p:nvPr>
            <p:extLst>
              <p:ext uri="{D42A27DB-BD31-4B8C-83A1-F6EECF244321}">
                <p14:modId xmlns:p14="http://schemas.microsoft.com/office/powerpoint/2010/main" val="3775071839"/>
              </p:ext>
            </p:extLst>
          </p:nvPr>
        </p:nvGraphicFramePr>
        <p:xfrm>
          <a:off x="358633" y="3076342"/>
          <a:ext cx="6668928" cy="904675"/>
        </p:xfrm>
        <a:graphic>
          <a:graphicData uri="http://schemas.openxmlformats.org/drawingml/2006/table">
            <a:tbl>
              <a:tblPr firstRow="1" bandRow="1">
                <a:tableStyleId>{5C22544A-7EE6-4342-B048-85BDC9FD1C3A}</a:tableStyleId>
              </a:tblPr>
              <a:tblGrid>
                <a:gridCol w="555744">
                  <a:extLst>
                    <a:ext uri="{9D8B030D-6E8A-4147-A177-3AD203B41FA5}">
                      <a16:colId xmlns="" xmlns:a16="http://schemas.microsoft.com/office/drawing/2014/main" val="20000"/>
                    </a:ext>
                  </a:extLst>
                </a:gridCol>
                <a:gridCol w="555744">
                  <a:extLst>
                    <a:ext uri="{9D8B030D-6E8A-4147-A177-3AD203B41FA5}">
                      <a16:colId xmlns="" xmlns:a16="http://schemas.microsoft.com/office/drawing/2014/main" val="20001"/>
                    </a:ext>
                  </a:extLst>
                </a:gridCol>
                <a:gridCol w="555744">
                  <a:extLst>
                    <a:ext uri="{9D8B030D-6E8A-4147-A177-3AD203B41FA5}">
                      <a16:colId xmlns="" xmlns:a16="http://schemas.microsoft.com/office/drawing/2014/main" val="20002"/>
                    </a:ext>
                  </a:extLst>
                </a:gridCol>
                <a:gridCol w="555744">
                  <a:extLst>
                    <a:ext uri="{9D8B030D-6E8A-4147-A177-3AD203B41FA5}">
                      <a16:colId xmlns="" xmlns:a16="http://schemas.microsoft.com/office/drawing/2014/main" val="20003"/>
                    </a:ext>
                  </a:extLst>
                </a:gridCol>
                <a:gridCol w="555744">
                  <a:extLst>
                    <a:ext uri="{9D8B030D-6E8A-4147-A177-3AD203B41FA5}">
                      <a16:colId xmlns="" xmlns:a16="http://schemas.microsoft.com/office/drawing/2014/main" val="20004"/>
                    </a:ext>
                  </a:extLst>
                </a:gridCol>
                <a:gridCol w="555744">
                  <a:extLst>
                    <a:ext uri="{9D8B030D-6E8A-4147-A177-3AD203B41FA5}">
                      <a16:colId xmlns="" xmlns:a16="http://schemas.microsoft.com/office/drawing/2014/main" val="20005"/>
                    </a:ext>
                  </a:extLst>
                </a:gridCol>
                <a:gridCol w="555744">
                  <a:extLst>
                    <a:ext uri="{9D8B030D-6E8A-4147-A177-3AD203B41FA5}">
                      <a16:colId xmlns="" xmlns:a16="http://schemas.microsoft.com/office/drawing/2014/main" val="20006"/>
                    </a:ext>
                  </a:extLst>
                </a:gridCol>
                <a:gridCol w="555744">
                  <a:extLst>
                    <a:ext uri="{9D8B030D-6E8A-4147-A177-3AD203B41FA5}">
                      <a16:colId xmlns="" xmlns:a16="http://schemas.microsoft.com/office/drawing/2014/main" val="20007"/>
                    </a:ext>
                  </a:extLst>
                </a:gridCol>
                <a:gridCol w="555744">
                  <a:extLst>
                    <a:ext uri="{9D8B030D-6E8A-4147-A177-3AD203B41FA5}">
                      <a16:colId xmlns="" xmlns:a16="http://schemas.microsoft.com/office/drawing/2014/main" val="20008"/>
                    </a:ext>
                  </a:extLst>
                </a:gridCol>
                <a:gridCol w="555744">
                  <a:extLst>
                    <a:ext uri="{9D8B030D-6E8A-4147-A177-3AD203B41FA5}">
                      <a16:colId xmlns="" xmlns:a16="http://schemas.microsoft.com/office/drawing/2014/main" val="20009"/>
                    </a:ext>
                  </a:extLst>
                </a:gridCol>
                <a:gridCol w="555744">
                  <a:extLst>
                    <a:ext uri="{9D8B030D-6E8A-4147-A177-3AD203B41FA5}">
                      <a16:colId xmlns="" xmlns:a16="http://schemas.microsoft.com/office/drawing/2014/main" val="20010"/>
                    </a:ext>
                  </a:extLst>
                </a:gridCol>
                <a:gridCol w="555744">
                  <a:extLst>
                    <a:ext uri="{9D8B030D-6E8A-4147-A177-3AD203B41FA5}">
                      <a16:colId xmlns="" xmlns:a16="http://schemas.microsoft.com/office/drawing/2014/main" val="20011"/>
                    </a:ext>
                  </a:extLst>
                </a:gridCol>
              </a:tblGrid>
              <a:tr h="363437">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DE" sz="1900" dirty="0">
                        <a:solidFill>
                          <a:schemeClr val="tx1"/>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541238">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1200" dirty="0"/>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cxnSp>
        <p:nvCxnSpPr>
          <p:cNvPr id="14" name="Gerade Verbindung mit Pfeil 13"/>
          <p:cNvCxnSpPr/>
          <p:nvPr/>
        </p:nvCxnSpPr>
        <p:spPr>
          <a:xfrm>
            <a:off x="358634" y="3414280"/>
            <a:ext cx="699464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smtClean="0"/>
              <a:t>Fighter Command</a:t>
            </a:r>
            <a:endParaRPr lang="de-DE"/>
          </a:p>
        </p:txBody>
      </p:sp>
    </p:spTree>
    <p:extLst>
      <p:ext uri="{BB962C8B-B14F-4D97-AF65-F5344CB8AC3E}">
        <p14:creationId xmlns:p14="http://schemas.microsoft.com/office/powerpoint/2010/main" val="3869693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47256" y="91227"/>
            <a:ext cx="4106022" cy="15223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856" tIns="36928" rIns="73856" bIns="36928" rtlCol="0" anchor="ctr"/>
          <a:lstStyle/>
          <a:p>
            <a:pPr algn="ctr"/>
            <a:r>
              <a:rPr lang="de-DE" sz="900" b="1" dirty="0">
                <a:solidFill>
                  <a:schemeClr val="tx1"/>
                </a:solidFill>
              </a:rPr>
              <a:t>Besonderheiten Befehl für den </a:t>
            </a:r>
            <a:r>
              <a:rPr lang="de-DE" sz="900" b="1" dirty="0" smtClean="0">
                <a:solidFill>
                  <a:schemeClr val="tx1"/>
                </a:solidFill>
              </a:rPr>
              <a:t>Angriff auf Stellungen und Gebäude:</a:t>
            </a:r>
            <a:endParaRPr lang="de-DE" sz="900" dirty="0">
              <a:solidFill>
                <a:schemeClr val="tx1"/>
              </a:solidFill>
            </a:endParaRPr>
          </a:p>
          <a:p>
            <a:pPr lvl="0"/>
            <a:r>
              <a:rPr lang="de-DE" sz="700" dirty="0" smtClean="0">
                <a:solidFill>
                  <a:schemeClr val="tx1"/>
                </a:solidFill>
              </a:rPr>
              <a:t>Führungslinien &amp; Orte benennen (Letzte Deckung vor dem Feind (LDF), Sturmausgangsstellung (SAS), </a:t>
            </a:r>
            <a:r>
              <a:rPr lang="de-DE" sz="700" dirty="0">
                <a:solidFill>
                  <a:schemeClr val="tx1"/>
                </a:solidFill>
              </a:rPr>
              <a:t>Zwischenziele, Angriffsziel)</a:t>
            </a:r>
          </a:p>
          <a:p>
            <a:pPr lvl="0"/>
            <a:r>
              <a:rPr lang="de-DE" sz="700" dirty="0">
                <a:solidFill>
                  <a:schemeClr val="tx1"/>
                </a:solidFill>
              </a:rPr>
              <a:t>Gefechtsaufklärung / </a:t>
            </a:r>
            <a:r>
              <a:rPr lang="de-DE" sz="700" dirty="0" smtClean="0">
                <a:solidFill>
                  <a:schemeClr val="tx1"/>
                </a:solidFill>
              </a:rPr>
              <a:t>Erkundungskommando, </a:t>
            </a:r>
            <a:r>
              <a:rPr lang="de-DE" sz="700" dirty="0">
                <a:solidFill>
                  <a:schemeClr val="tx1"/>
                </a:solidFill>
              </a:rPr>
              <a:t>Auge am Feind, Aufnahme eigener Kräfte, </a:t>
            </a:r>
            <a:r>
              <a:rPr lang="de-DE" sz="700" dirty="0" smtClean="0">
                <a:solidFill>
                  <a:schemeClr val="tx1"/>
                </a:solidFill>
              </a:rPr>
              <a:t>Gefechtsgliederung,</a:t>
            </a:r>
            <a:r>
              <a:rPr lang="de-DE" sz="700" dirty="0">
                <a:solidFill>
                  <a:schemeClr val="tx1"/>
                </a:solidFill>
              </a:rPr>
              <a:t> </a:t>
            </a:r>
            <a:r>
              <a:rPr lang="de-DE" sz="700" dirty="0" smtClean="0">
                <a:solidFill>
                  <a:schemeClr val="tx1"/>
                </a:solidFill>
              </a:rPr>
              <a:t>Reihenfolge, Angriffssignale (Pfiff, Funk, Rufe, Licht, Rauch </a:t>
            </a:r>
            <a:r>
              <a:rPr lang="de-DE" sz="700" dirty="0" err="1" smtClean="0">
                <a:solidFill>
                  <a:schemeClr val="tx1"/>
                </a:solidFill>
              </a:rPr>
              <a:t>ect</a:t>
            </a:r>
            <a:r>
              <a:rPr lang="de-DE" sz="700" dirty="0" smtClean="0">
                <a:solidFill>
                  <a:schemeClr val="tx1"/>
                </a:solidFill>
              </a:rPr>
              <a:t>.), </a:t>
            </a:r>
            <a:endParaRPr lang="de-DE" sz="700" dirty="0">
              <a:solidFill>
                <a:schemeClr val="tx1"/>
              </a:solidFill>
            </a:endParaRPr>
          </a:p>
          <a:p>
            <a:pPr lvl="0"/>
            <a:r>
              <a:rPr lang="de-DE" sz="700" dirty="0" smtClean="0">
                <a:solidFill>
                  <a:schemeClr val="tx1"/>
                </a:solidFill>
              </a:rPr>
              <a:t>Aufgabenverteilung (Deckungsgruppe, Sturmgruppen, </a:t>
            </a:r>
            <a:r>
              <a:rPr lang="de-DE" sz="700" dirty="0">
                <a:solidFill>
                  <a:schemeClr val="tx1"/>
                </a:solidFill>
              </a:rPr>
              <a:t>abriegelnde </a:t>
            </a:r>
            <a:r>
              <a:rPr lang="de-DE" sz="700" dirty="0" smtClean="0">
                <a:solidFill>
                  <a:schemeClr val="tx1"/>
                </a:solidFill>
              </a:rPr>
              <a:t>Kräfte usw</a:t>
            </a:r>
            <a:r>
              <a:rPr lang="de-DE" sz="700" dirty="0">
                <a:solidFill>
                  <a:schemeClr val="tx1"/>
                </a:solidFill>
              </a:rPr>
              <a:t>.)</a:t>
            </a:r>
          </a:p>
          <a:p>
            <a:pPr lvl="0"/>
            <a:r>
              <a:rPr lang="de-DE" sz="700" dirty="0">
                <a:solidFill>
                  <a:schemeClr val="tx1"/>
                </a:solidFill>
              </a:rPr>
              <a:t>Zeiten (Verlassen </a:t>
            </a:r>
            <a:r>
              <a:rPr lang="de-DE" sz="700" dirty="0" smtClean="0">
                <a:solidFill>
                  <a:schemeClr val="tx1"/>
                </a:solidFill>
              </a:rPr>
              <a:t>Verfügungsraum, </a:t>
            </a:r>
            <a:r>
              <a:rPr lang="de-DE" sz="700" dirty="0">
                <a:solidFill>
                  <a:schemeClr val="tx1"/>
                </a:solidFill>
              </a:rPr>
              <a:t>B</a:t>
            </a:r>
            <a:r>
              <a:rPr lang="de-DE" sz="700" dirty="0" smtClean="0">
                <a:solidFill>
                  <a:schemeClr val="tx1"/>
                </a:solidFill>
              </a:rPr>
              <a:t>eziehung der Letzte Deckung, </a:t>
            </a:r>
            <a:r>
              <a:rPr lang="de-DE" sz="700" dirty="0" err="1" smtClean="0">
                <a:solidFill>
                  <a:schemeClr val="tx1"/>
                </a:solidFill>
              </a:rPr>
              <a:t>Sturmausgangst</a:t>
            </a:r>
            <a:r>
              <a:rPr lang="de-DE" sz="700" dirty="0">
                <a:solidFill>
                  <a:schemeClr val="tx1"/>
                </a:solidFill>
              </a:rPr>
              <a:t>., Angriffsbeginn)</a:t>
            </a:r>
          </a:p>
          <a:p>
            <a:pPr lvl="0"/>
            <a:r>
              <a:rPr lang="de-DE" sz="700" b="1" dirty="0">
                <a:solidFill>
                  <a:schemeClr val="tx1"/>
                </a:solidFill>
              </a:rPr>
              <a:t>Verhalten bei </a:t>
            </a:r>
          </a:p>
          <a:p>
            <a:pPr lvl="1"/>
            <a:r>
              <a:rPr lang="de-DE" sz="700" dirty="0">
                <a:solidFill>
                  <a:schemeClr val="tx1"/>
                </a:solidFill>
              </a:rPr>
              <a:t>vorzeitiger Aufklärung</a:t>
            </a:r>
          </a:p>
          <a:p>
            <a:pPr lvl="1"/>
            <a:r>
              <a:rPr lang="de-DE" sz="700" dirty="0" smtClean="0">
                <a:solidFill>
                  <a:schemeClr val="tx1"/>
                </a:solidFill>
              </a:rPr>
              <a:t>Nehmen </a:t>
            </a:r>
            <a:r>
              <a:rPr lang="de-DE" sz="700" dirty="0">
                <a:solidFill>
                  <a:schemeClr val="tx1"/>
                </a:solidFill>
              </a:rPr>
              <a:t>Zwischenziel</a:t>
            </a:r>
          </a:p>
          <a:p>
            <a:pPr lvl="1"/>
            <a:r>
              <a:rPr lang="de-DE" sz="700" dirty="0">
                <a:solidFill>
                  <a:schemeClr val="tx1"/>
                </a:solidFill>
              </a:rPr>
              <a:t>Nehmen Angriffsziel</a:t>
            </a:r>
          </a:p>
          <a:p>
            <a:pPr lvl="1"/>
            <a:r>
              <a:rPr lang="de-DE" sz="700" dirty="0">
                <a:solidFill>
                  <a:schemeClr val="tx1"/>
                </a:solidFill>
              </a:rPr>
              <a:t>Kampf in der </a:t>
            </a:r>
            <a:r>
              <a:rPr lang="de-DE" sz="700" dirty="0" smtClean="0">
                <a:solidFill>
                  <a:schemeClr val="tx1"/>
                </a:solidFill>
              </a:rPr>
              <a:t>Stellung</a:t>
            </a:r>
          </a:p>
          <a:p>
            <a:pPr lvl="1"/>
            <a:r>
              <a:rPr lang="de-DE" sz="700" dirty="0" smtClean="0">
                <a:solidFill>
                  <a:schemeClr val="tx1"/>
                </a:solidFill>
              </a:rPr>
              <a:t>Konsolidierung nach Angriffserfolg</a:t>
            </a:r>
            <a:endParaRPr lang="de-DE" sz="700" dirty="0">
              <a:solidFill>
                <a:schemeClr val="tx1"/>
              </a:solidFill>
            </a:endParaRPr>
          </a:p>
        </p:txBody>
      </p:sp>
      <p:sp>
        <p:nvSpPr>
          <p:cNvPr id="6" name="Rechteck 5"/>
          <p:cNvSpPr/>
          <p:nvPr/>
        </p:nvSpPr>
        <p:spPr>
          <a:xfrm>
            <a:off x="3247256" y="1665448"/>
            <a:ext cx="4106022" cy="14672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856" tIns="36928" rIns="73856" bIns="36928" rtlCol="0" anchor="ctr"/>
          <a:lstStyle/>
          <a:p>
            <a:pPr algn="ctr"/>
            <a:endParaRPr lang="de-DE" sz="600" b="1" dirty="0">
              <a:solidFill>
                <a:schemeClr val="tx1"/>
              </a:solidFill>
            </a:endParaRPr>
          </a:p>
          <a:p>
            <a:pPr algn="ctr"/>
            <a:r>
              <a:rPr lang="de-DE" sz="800" b="1" dirty="0">
                <a:solidFill>
                  <a:schemeClr val="tx1"/>
                </a:solidFill>
              </a:rPr>
              <a:t>Besonderheiten Befehl für Verteidigung/ Sicherung:</a:t>
            </a:r>
          </a:p>
          <a:p>
            <a:r>
              <a:rPr lang="de-DE" sz="600" dirty="0">
                <a:solidFill>
                  <a:schemeClr val="tx1"/>
                </a:solidFill>
              </a:rPr>
              <a:t>Führungslinien (Grenzen, </a:t>
            </a:r>
            <a:r>
              <a:rPr lang="de-DE" sz="600" dirty="0" smtClean="0">
                <a:solidFill>
                  <a:schemeClr val="tx1"/>
                </a:solidFill>
              </a:rPr>
              <a:t>Sicherungslinie, Verteidigungslinie, </a:t>
            </a:r>
            <a:r>
              <a:rPr lang="de-DE" sz="600" dirty="0">
                <a:solidFill>
                  <a:schemeClr val="tx1"/>
                </a:solidFill>
              </a:rPr>
              <a:t>…), </a:t>
            </a:r>
            <a:r>
              <a:rPr lang="de-DE" sz="600" dirty="0" smtClean="0">
                <a:solidFill>
                  <a:schemeClr val="tx1"/>
                </a:solidFill>
              </a:rPr>
              <a:t>Alarmstellungen, Ausweichstellungen </a:t>
            </a:r>
            <a:endParaRPr lang="de-DE" sz="600" dirty="0">
              <a:solidFill>
                <a:schemeClr val="tx1"/>
              </a:solidFill>
            </a:endParaRPr>
          </a:p>
          <a:p>
            <a:r>
              <a:rPr lang="de-DE" sz="600" dirty="0">
                <a:solidFill>
                  <a:schemeClr val="tx1"/>
                </a:solidFill>
              </a:rPr>
              <a:t>Aufklärung Nahbereich</a:t>
            </a:r>
          </a:p>
          <a:p>
            <a:r>
              <a:rPr lang="de-DE" sz="600" dirty="0">
                <a:solidFill>
                  <a:schemeClr val="tx1"/>
                </a:solidFill>
              </a:rPr>
              <a:t>Art, Lage und Ausdehnung der Stellungen </a:t>
            </a:r>
          </a:p>
          <a:p>
            <a:r>
              <a:rPr lang="de-DE" sz="600" dirty="0" smtClean="0">
                <a:solidFill>
                  <a:schemeClr val="tx1"/>
                </a:solidFill>
              </a:rPr>
              <a:t>Ausbau </a:t>
            </a:r>
            <a:r>
              <a:rPr lang="de-DE" sz="600" dirty="0">
                <a:solidFill>
                  <a:schemeClr val="tx1"/>
                </a:solidFill>
              </a:rPr>
              <a:t>(Arbeitsplan, Umfang, Reihenfolge)</a:t>
            </a:r>
          </a:p>
          <a:p>
            <a:r>
              <a:rPr lang="de-DE" sz="600" dirty="0">
                <a:solidFill>
                  <a:schemeClr val="tx1"/>
                </a:solidFill>
              </a:rPr>
              <a:t>Art, Ort und Ausdehnung von Sperren, Alarmierungsvorrichtungen</a:t>
            </a:r>
          </a:p>
          <a:p>
            <a:r>
              <a:rPr lang="de-DE" sz="600" dirty="0" smtClean="0">
                <a:solidFill>
                  <a:schemeClr val="tx1"/>
                </a:solidFill>
              </a:rPr>
              <a:t>Feuerregelung </a:t>
            </a:r>
            <a:endParaRPr lang="de-DE" sz="600" dirty="0">
              <a:solidFill>
                <a:schemeClr val="tx1"/>
              </a:solidFill>
            </a:endParaRPr>
          </a:p>
          <a:p>
            <a:r>
              <a:rPr lang="de-DE" sz="600" dirty="0">
                <a:solidFill>
                  <a:schemeClr val="tx1"/>
                </a:solidFill>
              </a:rPr>
              <a:t>Vorbereitungen zum Gegenstoß/ zur </a:t>
            </a:r>
            <a:r>
              <a:rPr lang="de-DE" sz="600" dirty="0" err="1">
                <a:solidFill>
                  <a:schemeClr val="tx1"/>
                </a:solidFill>
              </a:rPr>
              <a:t>bewegl</a:t>
            </a:r>
            <a:r>
              <a:rPr lang="de-DE" sz="600" dirty="0">
                <a:solidFill>
                  <a:schemeClr val="tx1"/>
                </a:solidFill>
              </a:rPr>
              <a:t>. Verteidigung, </a:t>
            </a:r>
          </a:p>
          <a:p>
            <a:r>
              <a:rPr lang="de-DE" sz="600" dirty="0">
                <a:solidFill>
                  <a:schemeClr val="tx1"/>
                </a:solidFill>
              </a:rPr>
              <a:t>evtl. Zusammenwirken mit Nachbarn                   </a:t>
            </a:r>
          </a:p>
          <a:p>
            <a:r>
              <a:rPr lang="de-DE" sz="700" b="1" dirty="0">
                <a:solidFill>
                  <a:schemeClr val="tx1"/>
                </a:solidFill>
              </a:rPr>
              <a:t>Verhalten bei </a:t>
            </a:r>
          </a:p>
          <a:p>
            <a:r>
              <a:rPr lang="de-DE" sz="600" dirty="0" smtClean="0">
                <a:solidFill>
                  <a:schemeClr val="tx1"/>
                </a:solidFill>
              </a:rPr>
              <a:t>	</a:t>
            </a:r>
            <a:r>
              <a:rPr lang="de-DE" sz="600" dirty="0" err="1" smtClean="0">
                <a:solidFill>
                  <a:schemeClr val="tx1"/>
                </a:solidFill>
              </a:rPr>
              <a:t>Fdl</a:t>
            </a:r>
            <a:r>
              <a:rPr lang="de-DE" sz="600" dirty="0">
                <a:solidFill>
                  <a:schemeClr val="tx1"/>
                </a:solidFill>
              </a:rPr>
              <a:t>. Aufklärung</a:t>
            </a:r>
          </a:p>
          <a:p>
            <a:r>
              <a:rPr lang="de-DE" sz="600" dirty="0" smtClean="0">
                <a:solidFill>
                  <a:schemeClr val="tx1"/>
                </a:solidFill>
              </a:rPr>
              <a:t>	</a:t>
            </a:r>
            <a:r>
              <a:rPr lang="de-DE" sz="600" dirty="0" err="1" smtClean="0">
                <a:solidFill>
                  <a:schemeClr val="tx1"/>
                </a:solidFill>
              </a:rPr>
              <a:t>Fdl</a:t>
            </a:r>
            <a:r>
              <a:rPr lang="de-DE" sz="600" dirty="0">
                <a:solidFill>
                  <a:schemeClr val="tx1"/>
                </a:solidFill>
              </a:rPr>
              <a:t>. </a:t>
            </a:r>
            <a:r>
              <a:rPr lang="de-DE" sz="600" dirty="0" smtClean="0">
                <a:solidFill>
                  <a:schemeClr val="tx1"/>
                </a:solidFill>
              </a:rPr>
              <a:t>Angriff mit besonderen/unbekannten  Waffen</a:t>
            </a:r>
            <a:endParaRPr lang="de-DE" sz="600" dirty="0">
              <a:solidFill>
                <a:schemeClr val="tx1"/>
              </a:solidFill>
            </a:endParaRPr>
          </a:p>
          <a:p>
            <a:r>
              <a:rPr lang="de-DE" sz="600" dirty="0" smtClean="0">
                <a:solidFill>
                  <a:schemeClr val="tx1"/>
                </a:solidFill>
              </a:rPr>
              <a:t>	Auftauchenden Überlebenden, </a:t>
            </a:r>
            <a:r>
              <a:rPr lang="de-DE" sz="600" dirty="0">
                <a:solidFill>
                  <a:schemeClr val="tx1"/>
                </a:solidFill>
              </a:rPr>
              <a:t>Menschenansammlungen</a:t>
            </a:r>
          </a:p>
          <a:p>
            <a:r>
              <a:rPr lang="de-DE" sz="600" dirty="0" smtClean="0">
                <a:solidFill>
                  <a:schemeClr val="tx1"/>
                </a:solidFill>
              </a:rPr>
              <a:t>	</a:t>
            </a:r>
            <a:r>
              <a:rPr lang="de-DE" sz="600" dirty="0" err="1" smtClean="0">
                <a:solidFill>
                  <a:schemeClr val="tx1"/>
                </a:solidFill>
              </a:rPr>
              <a:t>Fdl</a:t>
            </a:r>
            <a:r>
              <a:rPr lang="de-DE" sz="600" dirty="0">
                <a:solidFill>
                  <a:schemeClr val="tx1"/>
                </a:solidFill>
              </a:rPr>
              <a:t>. Einbruch</a:t>
            </a:r>
          </a:p>
          <a:p>
            <a:pPr algn="ctr"/>
            <a:r>
              <a:rPr lang="de-DE" sz="600" dirty="0">
                <a:solidFill>
                  <a:schemeClr val="tx1"/>
                </a:solidFill>
              </a:rPr>
              <a:t> </a:t>
            </a:r>
          </a:p>
        </p:txBody>
      </p:sp>
      <p:sp>
        <p:nvSpPr>
          <p:cNvPr id="7" name="Rechteck 6"/>
          <p:cNvSpPr/>
          <p:nvPr/>
        </p:nvSpPr>
        <p:spPr>
          <a:xfrm>
            <a:off x="148440" y="91227"/>
            <a:ext cx="2917662" cy="31267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856" tIns="36928" rIns="73856" bIns="36928" rtlCol="0" anchor="ctr"/>
          <a:lstStyle/>
          <a:p>
            <a:pPr algn="ctr"/>
            <a:r>
              <a:rPr lang="de-DE" sz="1050" b="1" dirty="0">
                <a:solidFill>
                  <a:schemeClr val="tx1"/>
                </a:solidFill>
              </a:rPr>
              <a:t>Besonderheiten </a:t>
            </a:r>
            <a:r>
              <a:rPr lang="de-DE" sz="1050" b="1" dirty="0" smtClean="0">
                <a:solidFill>
                  <a:schemeClr val="tx1"/>
                </a:solidFill>
              </a:rPr>
              <a:t>„Befehl </a:t>
            </a:r>
            <a:r>
              <a:rPr lang="de-DE" sz="1050" b="1" dirty="0">
                <a:solidFill>
                  <a:schemeClr val="tx1"/>
                </a:solidFill>
              </a:rPr>
              <a:t>für </a:t>
            </a:r>
            <a:r>
              <a:rPr lang="de-DE" sz="1050" b="1" dirty="0" smtClean="0">
                <a:solidFill>
                  <a:schemeClr val="tx1"/>
                </a:solidFill>
              </a:rPr>
              <a:t>die Bewegung im Außeneinsatz (Marsch zu Fuß)“:</a:t>
            </a:r>
            <a:endParaRPr lang="de-DE" sz="1050" b="1" dirty="0">
              <a:solidFill>
                <a:schemeClr val="tx1"/>
              </a:solidFill>
            </a:endParaRPr>
          </a:p>
          <a:p>
            <a:pPr algn="ctr"/>
            <a:endParaRPr lang="de-DE" sz="900" b="1" dirty="0">
              <a:solidFill>
                <a:schemeClr val="tx1"/>
              </a:solidFill>
            </a:endParaRPr>
          </a:p>
          <a:p>
            <a:endParaRPr lang="de-DE" sz="600" dirty="0" smtClean="0">
              <a:solidFill>
                <a:schemeClr val="tx1"/>
              </a:solidFill>
            </a:endParaRPr>
          </a:p>
          <a:p>
            <a:r>
              <a:rPr lang="de-DE" sz="800" dirty="0" smtClean="0">
                <a:solidFill>
                  <a:schemeClr val="tx1"/>
                </a:solidFill>
              </a:rPr>
              <a:t>Marschstrecke </a:t>
            </a:r>
            <a:r>
              <a:rPr lang="de-DE" sz="800" dirty="0">
                <a:solidFill>
                  <a:schemeClr val="tx1"/>
                </a:solidFill>
              </a:rPr>
              <a:t>(</a:t>
            </a:r>
            <a:r>
              <a:rPr lang="de-DE" sz="800" dirty="0" err="1" smtClean="0">
                <a:solidFill>
                  <a:schemeClr val="tx1"/>
                </a:solidFill>
              </a:rPr>
              <a:t>Starting</a:t>
            </a:r>
            <a:r>
              <a:rPr lang="de-DE" sz="800" dirty="0" smtClean="0">
                <a:solidFill>
                  <a:schemeClr val="tx1"/>
                </a:solidFill>
              </a:rPr>
              <a:t> Point (SP) </a:t>
            </a:r>
            <a:r>
              <a:rPr lang="de-DE" sz="800" dirty="0">
                <a:solidFill>
                  <a:schemeClr val="tx1"/>
                </a:solidFill>
              </a:rPr>
              <a:t>/ </a:t>
            </a:r>
            <a:r>
              <a:rPr lang="de-DE" sz="800" dirty="0" smtClean="0">
                <a:solidFill>
                  <a:schemeClr val="tx1"/>
                </a:solidFill>
              </a:rPr>
              <a:t>Passage Point (PP) </a:t>
            </a:r>
            <a:r>
              <a:rPr lang="de-DE" sz="800" dirty="0">
                <a:solidFill>
                  <a:schemeClr val="tx1"/>
                </a:solidFill>
              </a:rPr>
              <a:t>/ </a:t>
            </a:r>
            <a:r>
              <a:rPr lang="de-DE" sz="800" dirty="0" smtClean="0">
                <a:solidFill>
                  <a:schemeClr val="tx1"/>
                </a:solidFill>
              </a:rPr>
              <a:t>Release Point (RP) </a:t>
            </a:r>
            <a:r>
              <a:rPr lang="de-DE" sz="800" dirty="0">
                <a:solidFill>
                  <a:schemeClr val="tx1"/>
                </a:solidFill>
              </a:rPr>
              <a:t>+ Markante </a:t>
            </a:r>
            <a:r>
              <a:rPr lang="de-DE" sz="800" dirty="0" smtClean="0">
                <a:solidFill>
                  <a:schemeClr val="tx1"/>
                </a:solidFill>
              </a:rPr>
              <a:t>Geländepunkte)</a:t>
            </a:r>
            <a:endParaRPr lang="de-DE" sz="800" dirty="0">
              <a:solidFill>
                <a:schemeClr val="tx1"/>
              </a:solidFill>
            </a:endParaRPr>
          </a:p>
          <a:p>
            <a:r>
              <a:rPr lang="de-DE" sz="800" dirty="0">
                <a:solidFill>
                  <a:schemeClr val="tx1"/>
                </a:solidFill>
              </a:rPr>
              <a:t>Zeiten: Marschbereitschaft, </a:t>
            </a:r>
            <a:r>
              <a:rPr lang="de-DE" sz="800" dirty="0" smtClean="0">
                <a:solidFill>
                  <a:schemeClr val="tx1"/>
                </a:solidFill>
              </a:rPr>
              <a:t>Marschbeginn, erreichen von PP, </a:t>
            </a:r>
            <a:r>
              <a:rPr lang="de-DE" sz="800" dirty="0">
                <a:solidFill>
                  <a:schemeClr val="tx1"/>
                </a:solidFill>
              </a:rPr>
              <a:t>…</a:t>
            </a:r>
          </a:p>
          <a:p>
            <a:r>
              <a:rPr lang="de-DE" sz="800" dirty="0">
                <a:solidFill>
                  <a:schemeClr val="tx1"/>
                </a:solidFill>
              </a:rPr>
              <a:t>Marschfolge, Abstände, Entfaltungsformen, Sicherungsbereiche </a:t>
            </a:r>
          </a:p>
          <a:p>
            <a:r>
              <a:rPr lang="de-DE" sz="800" dirty="0">
                <a:solidFill>
                  <a:schemeClr val="tx1"/>
                </a:solidFill>
              </a:rPr>
              <a:t>Marschgeschwindigkeit </a:t>
            </a:r>
            <a:r>
              <a:rPr lang="de-DE" sz="800" dirty="0" smtClean="0">
                <a:solidFill>
                  <a:schemeClr val="tx1"/>
                </a:solidFill>
              </a:rPr>
              <a:t>(Gebäude beachten</a:t>
            </a:r>
            <a:r>
              <a:rPr lang="de-DE" sz="800" dirty="0">
                <a:solidFill>
                  <a:schemeClr val="tx1"/>
                </a:solidFill>
              </a:rPr>
              <a:t>), Aufholgeschwindigkeit</a:t>
            </a:r>
          </a:p>
          <a:p>
            <a:r>
              <a:rPr lang="de-DE" sz="800" dirty="0">
                <a:solidFill>
                  <a:schemeClr val="tx1"/>
                </a:solidFill>
              </a:rPr>
              <a:t>Sammelpunkte</a:t>
            </a:r>
          </a:p>
          <a:p>
            <a:r>
              <a:rPr lang="de-DE" sz="800" dirty="0" smtClean="0">
                <a:solidFill>
                  <a:schemeClr val="tx1"/>
                </a:solidFill>
              </a:rPr>
              <a:t>Markierung bei Nacht</a:t>
            </a:r>
            <a:endParaRPr lang="de-DE" sz="800" dirty="0">
              <a:solidFill>
                <a:schemeClr val="tx1"/>
              </a:solidFill>
            </a:endParaRPr>
          </a:p>
          <a:p>
            <a:r>
              <a:rPr lang="de-DE" sz="800" b="1" dirty="0">
                <a:solidFill>
                  <a:schemeClr val="tx1"/>
                </a:solidFill>
              </a:rPr>
              <a:t>Verhalten bei</a:t>
            </a:r>
          </a:p>
          <a:p>
            <a:r>
              <a:rPr lang="de-DE" sz="800" dirty="0" smtClean="0">
                <a:solidFill>
                  <a:schemeClr val="tx1"/>
                </a:solidFill>
              </a:rPr>
              <a:t>-Marschpausen</a:t>
            </a:r>
            <a:r>
              <a:rPr lang="de-DE" sz="800" dirty="0">
                <a:solidFill>
                  <a:schemeClr val="tx1"/>
                </a:solidFill>
              </a:rPr>
              <a:t>, Technischer Halt</a:t>
            </a:r>
          </a:p>
          <a:p>
            <a:r>
              <a:rPr lang="de-DE" sz="800" dirty="0" smtClean="0">
                <a:solidFill>
                  <a:schemeClr val="tx1"/>
                </a:solidFill>
              </a:rPr>
              <a:t>-Feind</a:t>
            </a:r>
            <a:r>
              <a:rPr lang="de-DE" sz="800" dirty="0">
                <a:solidFill>
                  <a:schemeClr val="tx1"/>
                </a:solidFill>
              </a:rPr>
              <a:t> </a:t>
            </a:r>
            <a:r>
              <a:rPr lang="de-DE" sz="800" dirty="0" smtClean="0">
                <a:solidFill>
                  <a:schemeClr val="tx1"/>
                </a:solidFill>
              </a:rPr>
              <a:t>(wir sehen ihn, er uns aber nicht) </a:t>
            </a:r>
          </a:p>
          <a:p>
            <a:r>
              <a:rPr lang="de-DE" sz="800" dirty="0">
                <a:solidFill>
                  <a:schemeClr val="tx1"/>
                </a:solidFill>
              </a:rPr>
              <a:t>-</a:t>
            </a:r>
            <a:r>
              <a:rPr lang="de-DE" sz="800" dirty="0" smtClean="0">
                <a:solidFill>
                  <a:schemeClr val="tx1"/>
                </a:solidFill>
              </a:rPr>
              <a:t>Beschuss </a:t>
            </a:r>
            <a:r>
              <a:rPr lang="de-DE" sz="800" dirty="0">
                <a:solidFill>
                  <a:schemeClr val="tx1"/>
                </a:solidFill>
              </a:rPr>
              <a:t>(wir sehen ihn, er uns </a:t>
            </a:r>
            <a:r>
              <a:rPr lang="de-DE" sz="800" dirty="0" smtClean="0">
                <a:solidFill>
                  <a:schemeClr val="tx1"/>
                </a:solidFill>
              </a:rPr>
              <a:t> auch -&gt;Begegnungsgefecht) </a:t>
            </a:r>
          </a:p>
          <a:p>
            <a:r>
              <a:rPr lang="de-DE" sz="800" dirty="0" smtClean="0">
                <a:solidFill>
                  <a:schemeClr val="tx1"/>
                </a:solidFill>
              </a:rPr>
              <a:t>-Hinterhalt (er lauert auf uns)</a:t>
            </a:r>
            <a:endParaRPr lang="de-DE" sz="800" dirty="0">
              <a:solidFill>
                <a:schemeClr val="tx1"/>
              </a:solidFill>
            </a:endParaRPr>
          </a:p>
          <a:p>
            <a:r>
              <a:rPr lang="de-DE" sz="800" dirty="0" smtClean="0">
                <a:solidFill>
                  <a:schemeClr val="tx1"/>
                </a:solidFill>
              </a:rPr>
              <a:t>-Überlebenden, </a:t>
            </a:r>
            <a:r>
              <a:rPr lang="de-DE" sz="800" dirty="0">
                <a:solidFill>
                  <a:schemeClr val="tx1"/>
                </a:solidFill>
              </a:rPr>
              <a:t>Menschenansammlungen</a:t>
            </a:r>
          </a:p>
          <a:p>
            <a:r>
              <a:rPr lang="de-DE" sz="800" dirty="0" smtClean="0">
                <a:solidFill>
                  <a:schemeClr val="tx1"/>
                </a:solidFill>
              </a:rPr>
              <a:t>-Markante Gefährliche Punkte, </a:t>
            </a:r>
            <a:r>
              <a:rPr lang="de-DE" sz="800" dirty="0">
                <a:solidFill>
                  <a:schemeClr val="tx1"/>
                </a:solidFill>
              </a:rPr>
              <a:t>Sperren, </a:t>
            </a:r>
            <a:endParaRPr lang="de-DE" sz="800" dirty="0" smtClean="0">
              <a:solidFill>
                <a:schemeClr val="tx1"/>
              </a:solidFill>
            </a:endParaRPr>
          </a:p>
          <a:p>
            <a:r>
              <a:rPr lang="de-DE" sz="800" dirty="0" smtClean="0">
                <a:solidFill>
                  <a:schemeClr val="tx1"/>
                </a:solidFill>
              </a:rPr>
              <a:t>-Alien Drohnen</a:t>
            </a:r>
          </a:p>
          <a:p>
            <a:r>
              <a:rPr lang="de-DE" sz="800" dirty="0" smtClean="0">
                <a:solidFill>
                  <a:schemeClr val="tx1"/>
                </a:solidFill>
              </a:rPr>
              <a:t>-Bots </a:t>
            </a:r>
            <a:endParaRPr lang="de-DE" sz="800" dirty="0">
              <a:solidFill>
                <a:schemeClr val="tx1"/>
              </a:solidFill>
            </a:endParaRPr>
          </a:p>
        </p:txBody>
      </p:sp>
      <p:sp>
        <p:nvSpPr>
          <p:cNvPr id="9" name="Rechteck 8"/>
          <p:cNvSpPr/>
          <p:nvPr/>
        </p:nvSpPr>
        <p:spPr>
          <a:xfrm>
            <a:off x="148441" y="3308521"/>
            <a:ext cx="2917661" cy="19713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856" tIns="36928" rIns="73856" bIns="36928" rtlCol="0" anchor="ctr"/>
          <a:lstStyle/>
          <a:p>
            <a:pPr algn="ctr"/>
            <a:endParaRPr lang="de-DE"/>
          </a:p>
        </p:txBody>
      </p:sp>
      <p:sp>
        <p:nvSpPr>
          <p:cNvPr id="11" name="Rechteck 10"/>
          <p:cNvSpPr/>
          <p:nvPr/>
        </p:nvSpPr>
        <p:spPr>
          <a:xfrm>
            <a:off x="3247256" y="3230022"/>
            <a:ext cx="4106023" cy="2044347"/>
          </a:xfrm>
          <a:prstGeom prst="rect">
            <a:avLst/>
          </a:prstGeom>
          <a:solidFill>
            <a:schemeClr val="bg1"/>
          </a:solidFill>
          <a:ln w="28575">
            <a:solidFill>
              <a:schemeClr val="tx1"/>
            </a:solidFill>
          </a:ln>
        </p:spPr>
        <p:txBody>
          <a:bodyPr wrap="square" lIns="73856" tIns="36928" rIns="73856" bIns="36928">
            <a:spAutoFit/>
          </a:bodyPr>
          <a:lstStyle/>
          <a:p>
            <a:r>
              <a:rPr lang="de-DE" sz="800" b="1" u="sng" dirty="0" smtClean="0"/>
              <a:t>TIC Report </a:t>
            </a:r>
            <a:r>
              <a:rPr lang="de-DE" sz="800" dirty="0" smtClean="0"/>
              <a:t>Kontaktmeldung bei Beschuss:  </a:t>
            </a:r>
            <a:r>
              <a:rPr lang="de-DE" sz="800" dirty="0"/>
              <a:t>(</a:t>
            </a:r>
            <a:r>
              <a:rPr lang="de-DE" sz="800" dirty="0" smtClean="0"/>
              <a:t>TIC = </a:t>
            </a:r>
            <a:r>
              <a:rPr lang="de-DE" sz="800" dirty="0" err="1" smtClean="0"/>
              <a:t>Troops</a:t>
            </a:r>
            <a:r>
              <a:rPr lang="de-DE" sz="800" dirty="0" smtClean="0"/>
              <a:t> in </a:t>
            </a:r>
            <a:r>
              <a:rPr lang="de-DE" sz="800" dirty="0" err="1" smtClean="0"/>
              <a:t>Contact</a:t>
            </a:r>
            <a:r>
              <a:rPr lang="de-DE" sz="800" dirty="0" smtClean="0"/>
              <a:t>)</a:t>
            </a:r>
            <a:endParaRPr lang="de-DE" sz="800" dirty="0"/>
          </a:p>
          <a:p>
            <a:r>
              <a:rPr lang="de-DE" sz="800" dirty="0" smtClean="0"/>
              <a:t>Dieser ist wichtig um dem CIC und dem Fighter Command frühestmöglich eine Chance zu geben auf Gefechte  und Lagen zu reagieren. Wenn sich ein </a:t>
            </a:r>
            <a:r>
              <a:rPr lang="de-DE" sz="800" dirty="0" err="1" smtClean="0"/>
              <a:t>Squad</a:t>
            </a:r>
            <a:r>
              <a:rPr lang="de-DE" sz="800" dirty="0" smtClean="0"/>
              <a:t> erst meldet nachdem es halb zusammengeschossen wurde kann keine Hilfe mehr gewährleistet werden. </a:t>
            </a:r>
          </a:p>
          <a:p>
            <a:endParaRPr lang="de-DE" sz="800" dirty="0" smtClean="0"/>
          </a:p>
          <a:p>
            <a:r>
              <a:rPr lang="de-DE" sz="800" dirty="0" smtClean="0"/>
              <a:t>&lt;ERÖFFNUNG: „TIC </a:t>
            </a:r>
            <a:r>
              <a:rPr lang="de-DE" sz="800" dirty="0" err="1" smtClean="0"/>
              <a:t>TIC</a:t>
            </a:r>
            <a:r>
              <a:rPr lang="de-DE" sz="800" dirty="0" smtClean="0"/>
              <a:t> TIC“&gt;</a:t>
            </a:r>
          </a:p>
          <a:p>
            <a:r>
              <a:rPr lang="de-DE" sz="800" dirty="0" smtClean="0"/>
              <a:t>&lt;</a:t>
            </a:r>
            <a:r>
              <a:rPr lang="de-DE" sz="800" dirty="0"/>
              <a:t>SQUAD Funkkennung&gt;</a:t>
            </a:r>
          </a:p>
          <a:p>
            <a:r>
              <a:rPr lang="de-DE" sz="800" dirty="0"/>
              <a:t>&lt;Eigener Standort&gt;</a:t>
            </a:r>
          </a:p>
          <a:p>
            <a:r>
              <a:rPr lang="de-DE" sz="800" dirty="0"/>
              <a:t>&lt;</a:t>
            </a:r>
            <a:r>
              <a:rPr lang="de-DE" sz="800" dirty="0" smtClean="0"/>
              <a:t>Situation/Ereignis&gt; </a:t>
            </a:r>
          </a:p>
          <a:p>
            <a:r>
              <a:rPr lang="de-DE" sz="800" dirty="0" smtClean="0"/>
              <a:t>&lt;Aktuelles eigenes Handeln&gt; </a:t>
            </a:r>
          </a:p>
          <a:p>
            <a:endParaRPr lang="de-DE" sz="800" dirty="0" smtClean="0"/>
          </a:p>
          <a:p>
            <a:r>
              <a:rPr lang="de-DE" sz="800" dirty="0" smtClean="0"/>
              <a:t>Bsp.:</a:t>
            </a:r>
            <a:r>
              <a:rPr lang="de-DE" sz="800" dirty="0"/>
              <a:t> </a:t>
            </a:r>
            <a:r>
              <a:rPr lang="de-DE" sz="800" dirty="0" smtClean="0"/>
              <a:t>„</a:t>
            </a:r>
            <a:r>
              <a:rPr lang="de-DE" sz="800" dirty="0"/>
              <a:t>TIC </a:t>
            </a:r>
            <a:r>
              <a:rPr lang="de-DE" sz="800" dirty="0" err="1"/>
              <a:t>TIC</a:t>
            </a:r>
            <a:r>
              <a:rPr lang="de-DE" sz="800" dirty="0"/>
              <a:t> </a:t>
            </a:r>
            <a:r>
              <a:rPr lang="de-DE" sz="800" dirty="0" err="1"/>
              <a:t>TIC</a:t>
            </a:r>
            <a:r>
              <a:rPr lang="de-DE" sz="800" dirty="0"/>
              <a:t>, </a:t>
            </a:r>
            <a:r>
              <a:rPr lang="de-DE" sz="800" dirty="0" smtClean="0"/>
              <a:t>AA-42, </a:t>
            </a:r>
            <a:r>
              <a:rPr lang="de-DE" sz="800" dirty="0"/>
              <a:t>befinden uns bei Gebäude </a:t>
            </a:r>
            <a:r>
              <a:rPr lang="de-DE" sz="800" dirty="0" smtClean="0"/>
              <a:t>213, mindestens vier Feinde</a:t>
            </a:r>
            <a:r>
              <a:rPr lang="de-DE" sz="800" dirty="0"/>
              <a:t>, wir bekämpfen Feind, melden uns in </a:t>
            </a:r>
            <a:r>
              <a:rPr lang="de-DE" sz="800" dirty="0" smtClean="0"/>
              <a:t>Fünf, AA-42 </a:t>
            </a:r>
            <a:r>
              <a:rPr lang="de-DE" sz="800" dirty="0"/>
              <a:t>Ende</a:t>
            </a:r>
            <a:r>
              <a:rPr lang="de-DE" sz="800" dirty="0" smtClean="0"/>
              <a:t>“</a:t>
            </a:r>
          </a:p>
          <a:p>
            <a:endParaRPr lang="de-DE" sz="800" dirty="0"/>
          </a:p>
          <a:p>
            <a:r>
              <a:rPr lang="de-DE" sz="800" dirty="0" smtClean="0"/>
              <a:t>CIC Quittiert erhalt. Vermeidet aber erst einmal Nachfragen an diese Einheit um sie Arbeiten zu lassen. Beginnt eventuell schon damit andere Kräfte zur Unterstützung umzuleiten. </a:t>
            </a:r>
          </a:p>
        </p:txBody>
      </p:sp>
      <p:sp>
        <p:nvSpPr>
          <p:cNvPr id="2" name="Rechteck 1"/>
          <p:cNvSpPr/>
          <p:nvPr/>
        </p:nvSpPr>
        <p:spPr>
          <a:xfrm>
            <a:off x="161237" y="3308521"/>
            <a:ext cx="1055097" cy="253916"/>
          </a:xfrm>
          <a:prstGeom prst="rect">
            <a:avLst/>
          </a:prstGeom>
        </p:spPr>
        <p:txBody>
          <a:bodyPr wrap="none">
            <a:spAutoFit/>
          </a:bodyPr>
          <a:lstStyle/>
          <a:p>
            <a:r>
              <a:rPr lang="de-DE" sz="1000" b="1" dirty="0" smtClean="0"/>
              <a:t>Eigene Notizen:</a:t>
            </a:r>
            <a:endParaRPr lang="de-DE" sz="1000" dirty="0"/>
          </a:p>
        </p:txBody>
      </p:sp>
    </p:spTree>
    <p:extLst>
      <p:ext uri="{BB962C8B-B14F-4D97-AF65-F5344CB8AC3E}">
        <p14:creationId xmlns:p14="http://schemas.microsoft.com/office/powerpoint/2010/main" val="296398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49293" y="0"/>
            <a:ext cx="2060031" cy="305410"/>
          </a:xfrm>
          <a:prstGeom prst="rect">
            <a:avLst/>
          </a:prstGeom>
          <a:noFill/>
        </p:spPr>
        <p:txBody>
          <a:bodyPr wrap="square" lIns="73856" tIns="36928" rIns="73856" bIns="36928" rtlCol="0">
            <a:spAutoFit/>
          </a:bodyPr>
          <a:lstStyle/>
          <a:p>
            <a:pPr algn="ctr"/>
            <a:r>
              <a:rPr lang="de-DE" dirty="0" smtClean="0"/>
              <a:t>Skizzen</a:t>
            </a: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4165849507"/>
              </p:ext>
            </p:extLst>
          </p:nvPr>
        </p:nvGraphicFramePr>
        <p:xfrm>
          <a:off x="88894" y="288883"/>
          <a:ext cx="7383480" cy="5040376"/>
        </p:xfrm>
        <a:graphic>
          <a:graphicData uri="http://schemas.openxmlformats.org/drawingml/2006/table">
            <a:tbl>
              <a:tblPr firstRow="1" bandRow="1">
                <a:tableStyleId>{5C22544A-7EE6-4342-B048-85BDC9FD1C3A}</a:tableStyleId>
              </a:tblPr>
              <a:tblGrid>
                <a:gridCol w="738348">
                  <a:extLst>
                    <a:ext uri="{9D8B030D-6E8A-4147-A177-3AD203B41FA5}">
                      <a16:colId xmlns="" xmlns:a16="http://schemas.microsoft.com/office/drawing/2014/main" val="20000"/>
                    </a:ext>
                  </a:extLst>
                </a:gridCol>
                <a:gridCol w="738348">
                  <a:extLst>
                    <a:ext uri="{9D8B030D-6E8A-4147-A177-3AD203B41FA5}">
                      <a16:colId xmlns="" xmlns:a16="http://schemas.microsoft.com/office/drawing/2014/main" val="20001"/>
                    </a:ext>
                  </a:extLst>
                </a:gridCol>
                <a:gridCol w="738348">
                  <a:extLst>
                    <a:ext uri="{9D8B030D-6E8A-4147-A177-3AD203B41FA5}">
                      <a16:colId xmlns="" xmlns:a16="http://schemas.microsoft.com/office/drawing/2014/main" val="20002"/>
                    </a:ext>
                  </a:extLst>
                </a:gridCol>
                <a:gridCol w="738348">
                  <a:extLst>
                    <a:ext uri="{9D8B030D-6E8A-4147-A177-3AD203B41FA5}">
                      <a16:colId xmlns="" xmlns:a16="http://schemas.microsoft.com/office/drawing/2014/main" val="20003"/>
                    </a:ext>
                  </a:extLst>
                </a:gridCol>
                <a:gridCol w="738348">
                  <a:extLst>
                    <a:ext uri="{9D8B030D-6E8A-4147-A177-3AD203B41FA5}">
                      <a16:colId xmlns="" xmlns:a16="http://schemas.microsoft.com/office/drawing/2014/main" val="20004"/>
                    </a:ext>
                  </a:extLst>
                </a:gridCol>
                <a:gridCol w="738348">
                  <a:extLst>
                    <a:ext uri="{9D8B030D-6E8A-4147-A177-3AD203B41FA5}">
                      <a16:colId xmlns="" xmlns:a16="http://schemas.microsoft.com/office/drawing/2014/main" val="20005"/>
                    </a:ext>
                  </a:extLst>
                </a:gridCol>
                <a:gridCol w="738348">
                  <a:extLst>
                    <a:ext uri="{9D8B030D-6E8A-4147-A177-3AD203B41FA5}">
                      <a16:colId xmlns="" xmlns:a16="http://schemas.microsoft.com/office/drawing/2014/main" val="20006"/>
                    </a:ext>
                  </a:extLst>
                </a:gridCol>
                <a:gridCol w="738348">
                  <a:extLst>
                    <a:ext uri="{9D8B030D-6E8A-4147-A177-3AD203B41FA5}">
                      <a16:colId xmlns="" xmlns:a16="http://schemas.microsoft.com/office/drawing/2014/main" val="20007"/>
                    </a:ext>
                  </a:extLst>
                </a:gridCol>
                <a:gridCol w="738348">
                  <a:extLst>
                    <a:ext uri="{9D8B030D-6E8A-4147-A177-3AD203B41FA5}">
                      <a16:colId xmlns="" xmlns:a16="http://schemas.microsoft.com/office/drawing/2014/main" val="20008"/>
                    </a:ext>
                  </a:extLst>
                </a:gridCol>
                <a:gridCol w="738348">
                  <a:extLst>
                    <a:ext uri="{9D8B030D-6E8A-4147-A177-3AD203B41FA5}">
                      <a16:colId xmlns="" xmlns:a16="http://schemas.microsoft.com/office/drawing/2014/main" val="20009"/>
                    </a:ext>
                  </a:extLst>
                </a:gridCol>
              </a:tblGrid>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tx1"/>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630047">
                <a:tc>
                  <a:txBody>
                    <a:bodyPr/>
                    <a:lstStyle/>
                    <a:p>
                      <a:endParaRPr lang="de-DE" sz="1200" dirty="0">
                        <a:solidFill>
                          <a:schemeClr val="bg1">
                            <a:lumMod val="85000"/>
                          </a:schemeClr>
                        </a:solidFill>
                      </a:endParaRPr>
                    </a:p>
                  </a:txBody>
                  <a:tcPr marL="75613" marR="75613" marT="35761" marB="35761">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dirty="0">
                        <a:solidFill>
                          <a:schemeClr val="bg1">
                            <a:lumMod val="85000"/>
                          </a:schemeClr>
                        </a:solidFill>
                      </a:endParaRPr>
                    </a:p>
                  </a:txBody>
                  <a:tcPr marL="75613" marR="75613" marT="35761" marB="35761">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65549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lene\Dropbox\Larp Privat\PRIM\Dokumente Robert\9Liner-300dpi.png"/>
          <p:cNvPicPr>
            <a:picLocks noChangeAspect="1" noChangeArrowheads="1"/>
          </p:cNvPicPr>
          <p:nvPr/>
        </p:nvPicPr>
        <p:blipFill>
          <a:blip r:embed="rId3" cstate="print"/>
          <a:srcRect/>
          <a:stretch>
            <a:fillRect/>
          </a:stretch>
        </p:blipFill>
        <p:spPr bwMode="auto">
          <a:xfrm rot="5400000">
            <a:off x="1031345" y="-1108366"/>
            <a:ext cx="5355696" cy="7572428"/>
          </a:xfrm>
          <a:prstGeom prst="rect">
            <a:avLst/>
          </a:prstGeom>
          <a:noFill/>
        </p:spPr>
      </p:pic>
    </p:spTree>
    <p:extLst>
      <p:ext uri="{BB962C8B-B14F-4D97-AF65-F5344CB8AC3E}">
        <p14:creationId xmlns:p14="http://schemas.microsoft.com/office/powerpoint/2010/main" val="64158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1"/>
          </p:nvPr>
        </p:nvSpPr>
        <p:spPr/>
        <p:txBody>
          <a:bodyPr/>
          <a:lstStyle/>
          <a:p>
            <a:r>
              <a:rPr lang="de-DE" smtClean="0"/>
              <a:t>Fighter Command</a:t>
            </a:r>
            <a:endParaRPr lang="de-DE"/>
          </a:p>
        </p:txBody>
      </p:sp>
    </p:spTree>
    <p:extLst>
      <p:ext uri="{BB962C8B-B14F-4D97-AF65-F5344CB8AC3E}">
        <p14:creationId xmlns:p14="http://schemas.microsoft.com/office/powerpoint/2010/main" val="278728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OPTIONALE FOLIEN</a:t>
            </a:r>
            <a:endParaRPr lang="de-DE" dirty="0"/>
          </a:p>
        </p:txBody>
      </p:sp>
      <p:sp>
        <p:nvSpPr>
          <p:cNvPr id="3" name="Fußzeilenplatzhalter 2"/>
          <p:cNvSpPr>
            <a:spLocks noGrp="1"/>
          </p:cNvSpPr>
          <p:nvPr>
            <p:ph type="ftr" sz="quarter" idx="11"/>
          </p:nvPr>
        </p:nvSpPr>
        <p:spPr/>
        <p:txBody>
          <a:bodyPr/>
          <a:lstStyle/>
          <a:p>
            <a:r>
              <a:rPr lang="de-DE" smtClean="0"/>
              <a:t>Fighter Command</a:t>
            </a:r>
            <a:endParaRPr lang="de-DE"/>
          </a:p>
        </p:txBody>
      </p:sp>
    </p:spTree>
    <p:extLst>
      <p:ext uri="{BB962C8B-B14F-4D97-AF65-F5344CB8AC3E}">
        <p14:creationId xmlns:p14="http://schemas.microsoft.com/office/powerpoint/2010/main" val="397640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11119" y="3108"/>
            <a:ext cx="2679527" cy="305410"/>
          </a:xfrm>
          <a:prstGeom prst="rect">
            <a:avLst/>
          </a:prstGeom>
          <a:noFill/>
        </p:spPr>
        <p:txBody>
          <a:bodyPr wrap="none" lIns="73856" tIns="36928" rIns="73856" bIns="36928" rtlCol="0">
            <a:spAutoFit/>
          </a:bodyPr>
          <a:lstStyle/>
          <a:p>
            <a:r>
              <a:rPr lang="de-DE" b="1" u="sng" dirty="0" smtClean="0"/>
              <a:t>Gruppen/</a:t>
            </a:r>
            <a:r>
              <a:rPr lang="de-DE" b="1" u="sng" dirty="0" err="1" smtClean="0"/>
              <a:t>Squads</a:t>
            </a:r>
            <a:r>
              <a:rPr lang="de-DE" b="1" u="sng" dirty="0" smtClean="0"/>
              <a:t> der Echo Basis</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814836837"/>
              </p:ext>
            </p:extLst>
          </p:nvPr>
        </p:nvGraphicFramePr>
        <p:xfrm>
          <a:off x="20403" y="377825"/>
          <a:ext cx="7432635" cy="4968552"/>
        </p:xfrm>
        <a:graphic>
          <a:graphicData uri="http://schemas.openxmlformats.org/drawingml/2006/table">
            <a:tbl>
              <a:tblPr>
                <a:tableStyleId>{5C22544A-7EE6-4342-B048-85BDC9FD1C3A}</a:tableStyleId>
              </a:tblPr>
              <a:tblGrid>
                <a:gridCol w="324794">
                  <a:extLst>
                    <a:ext uri="{9D8B030D-6E8A-4147-A177-3AD203B41FA5}">
                      <a16:colId xmlns="" xmlns:a16="http://schemas.microsoft.com/office/drawing/2014/main" val="20000"/>
                    </a:ext>
                  </a:extLst>
                </a:gridCol>
                <a:gridCol w="1059170">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gridCol w="1224136">
                  <a:extLst>
                    <a:ext uri="{9D8B030D-6E8A-4147-A177-3AD203B41FA5}">
                      <a16:colId xmlns="" xmlns:a16="http://schemas.microsoft.com/office/drawing/2014/main" val="20006"/>
                    </a:ext>
                  </a:extLst>
                </a:gridCol>
                <a:gridCol w="936103">
                  <a:extLst>
                    <a:ext uri="{9D8B030D-6E8A-4147-A177-3AD203B41FA5}">
                      <a16:colId xmlns="" xmlns:a16="http://schemas.microsoft.com/office/drawing/2014/main" val="20007"/>
                    </a:ext>
                  </a:extLst>
                </a:gridCol>
              </a:tblGrid>
              <a:tr h="181967">
                <a:tc gridSpan="3">
                  <a:txBody>
                    <a:bodyPr/>
                    <a:lstStyle/>
                    <a:p>
                      <a:pPr algn="ctr" fontAlgn="b"/>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de-DE"/>
                    </a:p>
                  </a:txBody>
                  <a:tcPr/>
                </a:tc>
                <a:tc hMerge="1">
                  <a:txBody>
                    <a:bodyPr/>
                    <a:lstStyle/>
                    <a:p>
                      <a:endParaRPr lang="de-DE"/>
                    </a:p>
                  </a:txBody>
                  <a:tcPr/>
                </a:tc>
                <a:tc gridSpan="5">
                  <a:txBody>
                    <a:bodyPr/>
                    <a:lstStyle/>
                    <a:p>
                      <a:pPr algn="ctr" fontAlgn="b"/>
                      <a:r>
                        <a:rPr lang="de-DE" sz="1000" b="1" i="0" u="none" strike="noStrike" dirty="0" smtClean="0">
                          <a:solidFill>
                            <a:srgbClr val="000000"/>
                          </a:solidFill>
                          <a:effectLst/>
                          <a:latin typeface="Calibri"/>
                        </a:rPr>
                        <a:t> </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 xmlns:a16="http://schemas.microsoft.com/office/drawing/2014/main" val="10000"/>
                  </a:ext>
                </a:extLst>
              </a:tr>
              <a:tr h="178678">
                <a:tc gridSpan="2">
                  <a:txBody>
                    <a:bodyPr/>
                    <a:lstStyle/>
                    <a:p>
                      <a:pPr algn="ctr" fontAlgn="b"/>
                      <a:r>
                        <a:rPr lang="de-DE" sz="1000" b="1" u="none" strike="noStrike" dirty="0">
                          <a:effectLst/>
                        </a:rPr>
                        <a:t> </a:t>
                      </a:r>
                      <a:r>
                        <a:rPr lang="de-DE" sz="1000" b="1" u="none" strike="noStrike" dirty="0" smtClean="0">
                          <a:effectLst/>
                        </a:rPr>
                        <a:t>Gruppenname</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de-DE" sz="800" b="1"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000" b="1" i="0" u="none" strike="noStrike" dirty="0" smtClean="0">
                          <a:solidFill>
                            <a:srgbClr val="000000"/>
                          </a:solidFill>
                          <a:effectLst/>
                          <a:latin typeface="Calibri"/>
                        </a:rPr>
                        <a:t>Funkkennungen</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u="none" strike="noStrike" dirty="0" smtClean="0">
                          <a:effectLst/>
                        </a:rPr>
                        <a:t>Gruppenführer</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i="0" u="none" strike="noStrike" baseline="0" dirty="0" smtClean="0">
                          <a:solidFill>
                            <a:schemeClr val="dk1"/>
                          </a:solidFill>
                          <a:effectLst/>
                          <a:latin typeface="+mn-lt"/>
                        </a:rPr>
                        <a:t>Gruppengröße</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i="0" u="none" strike="noStrike" dirty="0" smtClean="0">
                          <a:solidFill>
                            <a:srgbClr val="000000"/>
                          </a:solidFill>
                          <a:effectLst/>
                          <a:latin typeface="Calibri"/>
                        </a:rPr>
                        <a:t>Schwere Waffen</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u="none" strike="noStrike" dirty="0" smtClean="0">
                          <a:effectLst/>
                        </a:rPr>
                        <a:t>Spezialisierung</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i="0" u="none" strike="noStrike" dirty="0" smtClean="0">
                          <a:solidFill>
                            <a:srgbClr val="000000"/>
                          </a:solidFill>
                          <a:effectLst/>
                          <a:latin typeface="Calibri"/>
                        </a:rPr>
                        <a:t>Sonstiges</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7427">
                <a:tc>
                  <a:txBody>
                    <a:bodyPr/>
                    <a:lstStyle/>
                    <a:p>
                      <a:pPr algn="ctr" fontAlgn="b"/>
                      <a:r>
                        <a:rPr lang="de-DE" sz="1000" b="1" u="none" strike="noStrike" dirty="0" smtClean="0">
                          <a:effectLst/>
                        </a:rPr>
                        <a:t>1</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88032">
                <a:tc>
                  <a:txBody>
                    <a:bodyPr/>
                    <a:lstStyle/>
                    <a:p>
                      <a:pPr algn="ctr" fontAlgn="b"/>
                      <a:r>
                        <a:rPr lang="de-DE" sz="1000" b="1" u="none" strike="noStrike" dirty="0">
                          <a:effectLst/>
                        </a:rPr>
                        <a:t>2</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288032">
                <a:tc>
                  <a:txBody>
                    <a:bodyPr/>
                    <a:lstStyle/>
                    <a:p>
                      <a:pPr algn="ctr" fontAlgn="b"/>
                      <a:r>
                        <a:rPr lang="de-DE" sz="1000" b="1" u="none" strike="noStrike" dirty="0">
                          <a:effectLst/>
                        </a:rPr>
                        <a:t>3</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88032">
                <a:tc>
                  <a:txBody>
                    <a:bodyPr/>
                    <a:lstStyle/>
                    <a:p>
                      <a:pPr algn="ctr" fontAlgn="b"/>
                      <a:r>
                        <a:rPr lang="de-DE" sz="1000" b="1" u="none" strike="noStrike" dirty="0">
                          <a:effectLst/>
                        </a:rPr>
                        <a:t>4</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5"/>
                  </a:ext>
                </a:extLst>
              </a:tr>
              <a:tr h="288032">
                <a:tc>
                  <a:txBody>
                    <a:bodyPr/>
                    <a:lstStyle/>
                    <a:p>
                      <a:pPr algn="ctr" fontAlgn="b"/>
                      <a:r>
                        <a:rPr lang="de-DE" sz="1000" b="1" u="none" strike="noStrike" dirty="0">
                          <a:effectLst/>
                        </a:rPr>
                        <a:t>5</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88032">
                <a:tc>
                  <a:txBody>
                    <a:bodyPr/>
                    <a:lstStyle/>
                    <a:p>
                      <a:pPr algn="ctr" fontAlgn="b"/>
                      <a:r>
                        <a:rPr lang="de-DE" sz="1000" b="1" u="none" strike="noStrike" dirty="0">
                          <a:effectLst/>
                        </a:rPr>
                        <a:t>6</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7"/>
                  </a:ext>
                </a:extLst>
              </a:tr>
              <a:tr h="288032">
                <a:tc>
                  <a:txBody>
                    <a:bodyPr/>
                    <a:lstStyle/>
                    <a:p>
                      <a:pPr algn="ctr" fontAlgn="b"/>
                      <a:r>
                        <a:rPr lang="de-DE" sz="1000" b="1" u="none" strike="noStrike" dirty="0">
                          <a:effectLst/>
                        </a:rPr>
                        <a:t>7</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88032">
                <a:tc>
                  <a:txBody>
                    <a:bodyPr/>
                    <a:lstStyle/>
                    <a:p>
                      <a:pPr algn="ctr" fontAlgn="b"/>
                      <a:r>
                        <a:rPr lang="de-DE" sz="1000" b="1" u="none" strike="noStrike" dirty="0">
                          <a:effectLst/>
                        </a:rPr>
                        <a:t>8</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9"/>
                  </a:ext>
                </a:extLst>
              </a:tr>
              <a:tr h="288032">
                <a:tc>
                  <a:txBody>
                    <a:bodyPr/>
                    <a:lstStyle/>
                    <a:p>
                      <a:pPr algn="ctr" fontAlgn="b"/>
                      <a:r>
                        <a:rPr lang="de-DE" sz="1000" b="1" u="none" strike="noStrike" dirty="0">
                          <a:effectLst/>
                        </a:rPr>
                        <a:t>9</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88032">
                <a:tc>
                  <a:txBody>
                    <a:bodyPr/>
                    <a:lstStyle/>
                    <a:p>
                      <a:pPr algn="ctr" fontAlgn="b"/>
                      <a:r>
                        <a:rPr lang="de-DE" sz="1000" b="1" u="none" strike="noStrike" dirty="0">
                          <a:effectLst/>
                        </a:rPr>
                        <a:t>10</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11"/>
                  </a:ext>
                </a:extLst>
              </a:tr>
              <a:tr h="288032">
                <a:tc>
                  <a:txBody>
                    <a:bodyPr/>
                    <a:lstStyle/>
                    <a:p>
                      <a:pPr algn="ctr" fontAlgn="b"/>
                      <a:r>
                        <a:rPr lang="de-DE" sz="1000" b="1" u="none" strike="noStrike" dirty="0">
                          <a:effectLst/>
                        </a:rPr>
                        <a:t> </a:t>
                      </a:r>
                      <a:r>
                        <a:rPr lang="de-DE" sz="1000" b="1" u="none" strike="noStrike" dirty="0" smtClean="0">
                          <a:effectLst/>
                        </a:rPr>
                        <a:t>11</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288032">
                <a:tc>
                  <a:txBody>
                    <a:bodyPr/>
                    <a:lstStyle/>
                    <a:p>
                      <a:pPr algn="ctr" fontAlgn="b"/>
                      <a:r>
                        <a:rPr lang="de-DE" sz="1000" b="1" u="none" strike="noStrike" dirty="0">
                          <a:effectLst/>
                        </a:rPr>
                        <a:t> </a:t>
                      </a:r>
                      <a:r>
                        <a:rPr lang="de-DE" sz="1000" b="1" u="none" strike="noStrike" dirty="0" smtClean="0">
                          <a:effectLst/>
                        </a:rPr>
                        <a:t>12</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13"/>
                  </a:ext>
                </a:extLst>
              </a:tr>
              <a:tr h="288032">
                <a:tc>
                  <a:txBody>
                    <a:bodyPr/>
                    <a:lstStyle/>
                    <a:p>
                      <a:pPr algn="ctr" fontAlgn="b"/>
                      <a:r>
                        <a:rPr lang="de-DE" sz="1000" b="1" u="none" strike="noStrike" dirty="0">
                          <a:effectLst/>
                        </a:rPr>
                        <a:t> </a:t>
                      </a:r>
                      <a:r>
                        <a:rPr lang="de-DE" sz="1000" b="1" u="none" strike="noStrike" dirty="0" smtClean="0">
                          <a:effectLst/>
                        </a:rPr>
                        <a:t>13</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78587232"/>
                  </a:ext>
                </a:extLst>
              </a:tr>
              <a:tr h="288032">
                <a:tc>
                  <a:txBody>
                    <a:bodyPr/>
                    <a:lstStyle/>
                    <a:p>
                      <a:pPr algn="ctr" fontAlgn="b"/>
                      <a:r>
                        <a:rPr lang="de-DE" sz="1000" b="1" u="none" strike="noStrike" dirty="0">
                          <a:effectLst/>
                        </a:rPr>
                        <a:t> </a:t>
                      </a:r>
                      <a:r>
                        <a:rPr lang="de-DE" sz="1000" b="1" u="none" strike="noStrike" dirty="0" smtClean="0">
                          <a:effectLst/>
                        </a:rPr>
                        <a:t>14</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745986624"/>
                  </a:ext>
                </a:extLst>
              </a:tr>
              <a:tr h="288032">
                <a:tc>
                  <a:txBody>
                    <a:bodyPr/>
                    <a:lstStyle/>
                    <a:p>
                      <a:pPr algn="ctr" fontAlgn="b"/>
                      <a:r>
                        <a:rPr lang="de-DE" sz="1000" b="1" u="none" strike="noStrike" dirty="0">
                          <a:effectLst/>
                        </a:rPr>
                        <a:t> </a:t>
                      </a:r>
                      <a:r>
                        <a:rPr lang="de-DE" sz="1000" b="1" u="none" strike="noStrike" dirty="0" smtClean="0">
                          <a:effectLst/>
                        </a:rPr>
                        <a:t>15</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38199827"/>
                  </a:ext>
                </a:extLst>
              </a:tr>
              <a:tr h="288032">
                <a:tc>
                  <a:txBody>
                    <a:bodyPr/>
                    <a:lstStyle/>
                    <a:p>
                      <a:pPr algn="ctr" fontAlgn="b"/>
                      <a:r>
                        <a:rPr lang="de-DE" sz="1000" b="1" u="none" strike="noStrike" dirty="0">
                          <a:effectLst/>
                        </a:rPr>
                        <a:t> </a:t>
                      </a:r>
                      <a:r>
                        <a:rPr lang="de-DE" sz="1000" b="1" u="none" strike="noStrike" dirty="0" smtClean="0">
                          <a:effectLst/>
                        </a:rPr>
                        <a:t>16</a:t>
                      </a: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352348961"/>
                  </a:ext>
                </a:extLst>
              </a:tr>
            </a:tbl>
          </a:graphicData>
        </a:graphic>
      </p:graphicFrame>
    </p:spTree>
    <p:extLst>
      <p:ext uri="{BB962C8B-B14F-4D97-AF65-F5344CB8AC3E}">
        <p14:creationId xmlns:p14="http://schemas.microsoft.com/office/powerpoint/2010/main" val="35169800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064" y="89793"/>
            <a:ext cx="6805137" cy="894027"/>
          </a:xfrm>
        </p:spPr>
        <p:txBody>
          <a:bodyPr>
            <a:normAutofit fontScale="90000"/>
          </a:bodyPr>
          <a:lstStyle/>
          <a:p>
            <a:r>
              <a:rPr lang="de-DE" dirty="0" smtClean="0"/>
              <a:t>OT:</a:t>
            </a:r>
            <a:br>
              <a:rPr lang="de-DE" dirty="0" smtClean="0"/>
            </a:br>
            <a:r>
              <a:rPr lang="de-DE" dirty="0" err="1" smtClean="0"/>
              <a:t>How</a:t>
            </a:r>
            <a:r>
              <a:rPr lang="de-DE" dirty="0" smtClean="0"/>
              <a:t> </a:t>
            </a:r>
            <a:r>
              <a:rPr lang="de-DE" dirty="0" err="1" smtClean="0"/>
              <a:t>to</a:t>
            </a:r>
            <a:r>
              <a:rPr lang="de-DE" dirty="0" smtClean="0"/>
              <a:t> Battle Book</a:t>
            </a:r>
            <a:endParaRPr lang="de-DE" dirty="0"/>
          </a:p>
        </p:txBody>
      </p:sp>
      <p:sp>
        <p:nvSpPr>
          <p:cNvPr id="3" name="Fußzeilenplatzhalter 2"/>
          <p:cNvSpPr>
            <a:spLocks noGrp="1"/>
          </p:cNvSpPr>
          <p:nvPr>
            <p:ph type="ftr" sz="quarter" idx="11"/>
          </p:nvPr>
        </p:nvSpPr>
        <p:spPr/>
        <p:txBody>
          <a:bodyPr/>
          <a:lstStyle/>
          <a:p>
            <a:r>
              <a:rPr lang="de-DE" smtClean="0"/>
              <a:t>Fighter Command</a:t>
            </a:r>
            <a:endParaRPr lang="de-DE"/>
          </a:p>
        </p:txBody>
      </p:sp>
      <p:sp>
        <p:nvSpPr>
          <p:cNvPr id="4" name="Textfeld 3"/>
          <p:cNvSpPr txBox="1"/>
          <p:nvPr/>
        </p:nvSpPr>
        <p:spPr>
          <a:xfrm>
            <a:off x="540271" y="1241921"/>
            <a:ext cx="6840760" cy="3816429"/>
          </a:xfrm>
          <a:prstGeom prst="rect">
            <a:avLst/>
          </a:prstGeom>
          <a:noFill/>
        </p:spPr>
        <p:txBody>
          <a:bodyPr wrap="square" rtlCol="0">
            <a:spAutoFit/>
          </a:bodyPr>
          <a:lstStyle/>
          <a:p>
            <a:pPr lvl="6"/>
            <a:r>
              <a:rPr lang="de-DE" sz="1600" b="1" dirty="0" smtClean="0"/>
              <a:t>     Grundsätzliches:</a:t>
            </a:r>
          </a:p>
          <a:p>
            <a:pPr marL="285750" indent="-285750">
              <a:buFont typeface="Arial" panose="020B0604020202020204" pitchFamily="34" charset="0"/>
              <a:buChar char="•"/>
            </a:pPr>
            <a:r>
              <a:rPr lang="de-DE" dirty="0" smtClean="0"/>
              <a:t>Das Battle Book dient als Hilfe für Befehlsempfang und Befehlsausgabe</a:t>
            </a:r>
          </a:p>
          <a:p>
            <a:pPr marL="285750" indent="-285750">
              <a:buFont typeface="Arial" panose="020B0604020202020204" pitchFamily="34" charset="0"/>
              <a:buChar char="•"/>
            </a:pPr>
            <a:r>
              <a:rPr lang="de-DE" dirty="0" smtClean="0"/>
              <a:t>Es ist freiwillig. Es wird jedoch empfohlen dieses oder etwas ähnliches zu nutzen</a:t>
            </a:r>
          </a:p>
          <a:p>
            <a:pPr marL="285750" indent="-285750">
              <a:buFont typeface="Arial" panose="020B0604020202020204" pitchFamily="34" charset="0"/>
              <a:buChar char="•"/>
            </a:pPr>
            <a:r>
              <a:rPr lang="de-DE" dirty="0" smtClean="0"/>
              <a:t>Kommunikation und Informationsweitergabe ist eine OT Pflicht für alle Führungsrollen, dieses Format soll dabei unterstützen</a:t>
            </a:r>
          </a:p>
          <a:p>
            <a:pPr marL="285750" indent="-285750">
              <a:buFont typeface="Arial" panose="020B0604020202020204" pitchFamily="34" charset="0"/>
              <a:buChar char="•"/>
            </a:pPr>
            <a:r>
              <a:rPr lang="de-DE" dirty="0" smtClean="0"/>
              <a:t>Auch wenn stellenweise Bundeswehr/Militärsprache benutzt wird, soll es expliziert keine reine Kopie eines Bundeswehr Befehlsschemas sein sondern auf LARP angepasst und vor allem bewusst gekürzt! Wir machen kein BW LARP ;-)!</a:t>
            </a:r>
          </a:p>
          <a:p>
            <a:pPr marL="285750" indent="-285750">
              <a:buFont typeface="Arial" panose="020B0604020202020204" pitchFamily="34" charset="0"/>
              <a:buChar char="•"/>
            </a:pPr>
            <a:r>
              <a:rPr lang="de-DE" dirty="0" smtClean="0"/>
              <a:t>Feedback und Änderungsvorschläge an besten im </a:t>
            </a:r>
            <a:r>
              <a:rPr lang="de-DE" dirty="0" err="1" smtClean="0"/>
              <a:t>Discord</a:t>
            </a:r>
            <a:r>
              <a:rPr lang="de-DE" dirty="0"/>
              <a:t> an </a:t>
            </a:r>
            <a:r>
              <a:rPr lang="de-DE" b="1" dirty="0" err="1" smtClean="0">
                <a:solidFill>
                  <a:srgbClr val="0070C0"/>
                </a:solidFill>
              </a:rPr>
              <a:t>patrickh.inkos</a:t>
            </a:r>
            <a:r>
              <a:rPr lang="de-DE" b="1" dirty="0" smtClean="0">
                <a:solidFill>
                  <a:srgbClr val="0070C0"/>
                </a:solidFill>
              </a:rPr>
              <a:t> </a:t>
            </a:r>
            <a:r>
              <a:rPr lang="de-DE" dirty="0" smtClean="0"/>
              <a:t>oder an</a:t>
            </a:r>
            <a:r>
              <a:rPr lang="de-DE" b="1" dirty="0" smtClean="0">
                <a:solidFill>
                  <a:srgbClr val="0070C0"/>
                </a:solidFill>
              </a:rPr>
              <a:t> </a:t>
            </a:r>
            <a:r>
              <a:rPr lang="de-DE" dirty="0" smtClean="0">
                <a:hlinkClick r:id="rId3"/>
              </a:rPr>
              <a:t>Pat@Lost-ideas.com</a:t>
            </a:r>
            <a:endParaRPr lang="de-DE" b="1" dirty="0" smtClean="0">
              <a:solidFill>
                <a:srgbClr val="0070C0"/>
              </a:solidFill>
            </a:endParaRPr>
          </a:p>
          <a:p>
            <a:pPr lvl="6"/>
            <a:r>
              <a:rPr lang="de-DE" sz="1600" b="1" dirty="0" smtClean="0"/>
              <a:t>           Nutzungstipps:</a:t>
            </a:r>
          </a:p>
          <a:p>
            <a:pPr marL="285750" indent="-285750">
              <a:buFont typeface="Arial" panose="020B0604020202020204" pitchFamily="34" charset="0"/>
              <a:buChar char="•"/>
            </a:pPr>
            <a:r>
              <a:rPr lang="de-DE" dirty="0" smtClean="0"/>
              <a:t>Folienstifte Non Permanent sind zwar leichter abzuwaschen, allerdings kann Schweiß in der Tasche das schon verwischen und deine Notizen im Feld unlesbar machen. Ich empfehle also Folienstifte Permanent. </a:t>
            </a:r>
            <a:endParaRPr lang="de-DE" dirty="0"/>
          </a:p>
          <a:p>
            <a:pPr marL="285750" indent="-285750">
              <a:buFont typeface="Arial" panose="020B0604020202020204" pitchFamily="34" charset="0"/>
              <a:buChar char="•"/>
            </a:pPr>
            <a:r>
              <a:rPr lang="de-DE" dirty="0" smtClean="0"/>
              <a:t>Nimmt man Permanent sollte man Nagelentferner oder Desinfektionsmittel haben um die Folien abwaschen zu können. </a:t>
            </a:r>
          </a:p>
        </p:txBody>
      </p:sp>
    </p:spTree>
    <p:extLst>
      <p:ext uri="{BB962C8B-B14F-4D97-AF65-F5344CB8AC3E}">
        <p14:creationId xmlns:p14="http://schemas.microsoft.com/office/powerpoint/2010/main" val="3626458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394983109"/>
              </p:ext>
            </p:extLst>
          </p:nvPr>
        </p:nvGraphicFramePr>
        <p:xfrm>
          <a:off x="20403" y="377825"/>
          <a:ext cx="7432635" cy="4968552"/>
        </p:xfrm>
        <a:graphic>
          <a:graphicData uri="http://schemas.openxmlformats.org/drawingml/2006/table">
            <a:tbl>
              <a:tblPr>
                <a:tableStyleId>{5C22544A-7EE6-4342-B048-85BDC9FD1C3A}</a:tableStyleId>
              </a:tblPr>
              <a:tblGrid>
                <a:gridCol w="324794">
                  <a:extLst>
                    <a:ext uri="{9D8B030D-6E8A-4147-A177-3AD203B41FA5}">
                      <a16:colId xmlns="" xmlns:a16="http://schemas.microsoft.com/office/drawing/2014/main" val="20000"/>
                    </a:ext>
                  </a:extLst>
                </a:gridCol>
                <a:gridCol w="1059170">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gridCol w="1224136">
                  <a:extLst>
                    <a:ext uri="{9D8B030D-6E8A-4147-A177-3AD203B41FA5}">
                      <a16:colId xmlns="" xmlns:a16="http://schemas.microsoft.com/office/drawing/2014/main" val="20006"/>
                    </a:ext>
                  </a:extLst>
                </a:gridCol>
                <a:gridCol w="936103">
                  <a:extLst>
                    <a:ext uri="{9D8B030D-6E8A-4147-A177-3AD203B41FA5}">
                      <a16:colId xmlns="" xmlns:a16="http://schemas.microsoft.com/office/drawing/2014/main" val="20007"/>
                    </a:ext>
                  </a:extLst>
                </a:gridCol>
              </a:tblGrid>
              <a:tr h="181967">
                <a:tc gridSpan="3">
                  <a:txBody>
                    <a:bodyPr/>
                    <a:lstStyle/>
                    <a:p>
                      <a:pPr algn="ctr" fontAlgn="b"/>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de-DE"/>
                    </a:p>
                  </a:txBody>
                  <a:tcPr/>
                </a:tc>
                <a:tc hMerge="1">
                  <a:txBody>
                    <a:bodyPr/>
                    <a:lstStyle/>
                    <a:p>
                      <a:endParaRPr lang="de-DE"/>
                    </a:p>
                  </a:txBody>
                  <a:tcPr/>
                </a:tc>
                <a:tc gridSpan="5">
                  <a:txBody>
                    <a:bodyPr/>
                    <a:lstStyle/>
                    <a:p>
                      <a:pPr algn="ctr" fontAlgn="b"/>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 xmlns:a16="http://schemas.microsoft.com/office/drawing/2014/main" val="10000"/>
                  </a:ext>
                </a:extLst>
              </a:tr>
              <a:tr h="178678">
                <a:tc gridSpan="2">
                  <a:txBody>
                    <a:bodyPr/>
                    <a:lstStyle/>
                    <a:p>
                      <a:pPr algn="ctr" fontAlgn="b"/>
                      <a:r>
                        <a:rPr lang="de-DE" sz="1000" b="1" u="none" strike="noStrike" dirty="0">
                          <a:effectLst/>
                        </a:rPr>
                        <a:t> </a:t>
                      </a:r>
                      <a:r>
                        <a:rPr lang="de-DE" sz="1000" b="1" u="none" strike="noStrike" dirty="0" smtClean="0">
                          <a:effectLst/>
                        </a:rPr>
                        <a:t>Gruppenname</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de-DE" sz="800" b="1"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000" b="1" i="0" u="none" strike="noStrike" dirty="0" smtClean="0">
                          <a:solidFill>
                            <a:srgbClr val="000000"/>
                          </a:solidFill>
                          <a:effectLst/>
                          <a:latin typeface="Calibri"/>
                        </a:rPr>
                        <a:t>Funkkennungen</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u="none" strike="noStrike" dirty="0" smtClean="0">
                          <a:effectLst/>
                        </a:rPr>
                        <a:t>Gruppenführer</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i="0" u="none" strike="noStrike" baseline="0" dirty="0" smtClean="0">
                          <a:solidFill>
                            <a:schemeClr val="dk1"/>
                          </a:solidFill>
                          <a:effectLst/>
                          <a:latin typeface="+mn-lt"/>
                        </a:rPr>
                        <a:t>Gruppengröße</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i="0" u="none" strike="noStrike" dirty="0" smtClean="0">
                          <a:solidFill>
                            <a:srgbClr val="000000"/>
                          </a:solidFill>
                          <a:effectLst/>
                          <a:latin typeface="Calibri"/>
                        </a:rPr>
                        <a:t>Schwere Waffen</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u="none" strike="noStrike" dirty="0" smtClean="0">
                          <a:effectLst/>
                        </a:rPr>
                        <a:t>Spezialisierung</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000" b="1" i="0" u="none" strike="noStrike" dirty="0" smtClean="0">
                          <a:solidFill>
                            <a:srgbClr val="000000"/>
                          </a:solidFill>
                          <a:effectLst/>
                          <a:latin typeface="Calibri"/>
                        </a:rPr>
                        <a:t>Sonstiges</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7427">
                <a:tc>
                  <a:txBody>
                    <a:bodyPr/>
                    <a:lstStyle/>
                    <a:p>
                      <a:pPr algn="ctr" fontAlgn="b"/>
                      <a:r>
                        <a:rPr lang="de-DE" sz="1000" b="1" u="none" strike="noStrike" dirty="0" smtClean="0">
                          <a:effectLst/>
                        </a:rPr>
                        <a:t>17</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88032">
                <a:tc>
                  <a:txBody>
                    <a:bodyPr/>
                    <a:lstStyle/>
                    <a:p>
                      <a:pPr algn="ctr" fontAlgn="b"/>
                      <a:r>
                        <a:rPr lang="de-DE" sz="1000" b="1" i="0" u="none" strike="noStrike" dirty="0" smtClean="0">
                          <a:solidFill>
                            <a:schemeClr val="dk1"/>
                          </a:solidFill>
                          <a:effectLst/>
                          <a:latin typeface="+mn-lt"/>
                        </a:rPr>
                        <a:t>18</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288032">
                <a:tc>
                  <a:txBody>
                    <a:bodyPr/>
                    <a:lstStyle/>
                    <a:p>
                      <a:pPr algn="ctr" fontAlgn="b"/>
                      <a:r>
                        <a:rPr lang="de-DE" sz="1000" b="1" i="0" u="none" strike="noStrike" dirty="0" smtClean="0">
                          <a:solidFill>
                            <a:schemeClr val="dk1"/>
                          </a:solidFill>
                          <a:effectLst/>
                          <a:latin typeface="+mn-lt"/>
                        </a:rPr>
                        <a:t>19</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88032">
                <a:tc>
                  <a:txBody>
                    <a:bodyPr/>
                    <a:lstStyle/>
                    <a:p>
                      <a:pPr algn="ctr" fontAlgn="b"/>
                      <a:r>
                        <a:rPr lang="de-DE" sz="1000" b="1" i="0" u="none" strike="noStrike" dirty="0" smtClean="0">
                          <a:solidFill>
                            <a:schemeClr val="dk1"/>
                          </a:solidFill>
                          <a:effectLst/>
                          <a:latin typeface="+mn-lt"/>
                        </a:rPr>
                        <a:t>20</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5"/>
                  </a:ext>
                </a:extLst>
              </a:tr>
              <a:tr h="288032">
                <a:tc>
                  <a:txBody>
                    <a:bodyPr/>
                    <a:lstStyle/>
                    <a:p>
                      <a:pPr algn="ctr" fontAlgn="b"/>
                      <a:r>
                        <a:rPr lang="de-DE" sz="1000" b="1" i="0" u="none" strike="noStrike" dirty="0" smtClean="0">
                          <a:solidFill>
                            <a:schemeClr val="dk1"/>
                          </a:solidFill>
                          <a:effectLst/>
                          <a:latin typeface="+mn-lt"/>
                        </a:rPr>
                        <a:t>21</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88032">
                <a:tc>
                  <a:txBody>
                    <a:bodyPr/>
                    <a:lstStyle/>
                    <a:p>
                      <a:pPr algn="ctr" fontAlgn="b"/>
                      <a:r>
                        <a:rPr lang="de-DE" sz="1000" b="1" i="0" u="none" strike="noStrike" dirty="0" smtClean="0">
                          <a:solidFill>
                            <a:schemeClr val="dk1"/>
                          </a:solidFill>
                          <a:effectLst/>
                          <a:latin typeface="+mn-lt"/>
                        </a:rPr>
                        <a:t>22</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smtClean="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7"/>
                  </a:ext>
                </a:extLst>
              </a:tr>
              <a:tr h="288032">
                <a:tc>
                  <a:txBody>
                    <a:bodyPr/>
                    <a:lstStyle/>
                    <a:p>
                      <a:pPr algn="ctr" fontAlgn="b"/>
                      <a:r>
                        <a:rPr lang="de-DE" sz="1000" b="1" i="0" u="none" strike="noStrike" dirty="0" smtClean="0">
                          <a:solidFill>
                            <a:schemeClr val="dk1"/>
                          </a:solidFill>
                          <a:effectLst/>
                          <a:latin typeface="+mn-lt"/>
                        </a:rPr>
                        <a:t>23</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88032">
                <a:tc>
                  <a:txBody>
                    <a:bodyPr/>
                    <a:lstStyle/>
                    <a:p>
                      <a:pPr algn="ctr" fontAlgn="b"/>
                      <a:r>
                        <a:rPr lang="de-DE" sz="1000" b="1" i="0" u="none" strike="noStrike" dirty="0" smtClean="0">
                          <a:solidFill>
                            <a:schemeClr val="dk1"/>
                          </a:solidFill>
                          <a:effectLst/>
                          <a:latin typeface="+mn-lt"/>
                        </a:rPr>
                        <a:t>24</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9"/>
                  </a:ext>
                </a:extLst>
              </a:tr>
              <a:tr h="288032">
                <a:tc>
                  <a:txBody>
                    <a:bodyPr/>
                    <a:lstStyle/>
                    <a:p>
                      <a:pPr algn="ctr" fontAlgn="b"/>
                      <a:r>
                        <a:rPr lang="de-DE" sz="1000" b="1" i="0" u="none" strike="noStrike" dirty="0" smtClean="0">
                          <a:solidFill>
                            <a:schemeClr val="dk1"/>
                          </a:solidFill>
                          <a:effectLst/>
                          <a:latin typeface="+mn-lt"/>
                        </a:rPr>
                        <a:t>25</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88032">
                <a:tc>
                  <a:txBody>
                    <a:bodyPr/>
                    <a:lstStyle/>
                    <a:p>
                      <a:pPr algn="ctr" fontAlgn="b"/>
                      <a:r>
                        <a:rPr lang="de-DE" sz="1000" b="1" i="0" u="none" strike="noStrike" dirty="0" smtClean="0">
                          <a:solidFill>
                            <a:schemeClr val="dk1"/>
                          </a:solidFill>
                          <a:effectLst/>
                          <a:latin typeface="+mn-lt"/>
                        </a:rPr>
                        <a:t>26</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11"/>
                  </a:ext>
                </a:extLst>
              </a:tr>
              <a:tr h="288032">
                <a:tc>
                  <a:txBody>
                    <a:bodyPr/>
                    <a:lstStyle/>
                    <a:p>
                      <a:pPr algn="ctr" fontAlgn="b"/>
                      <a:r>
                        <a:rPr lang="de-DE" sz="1000" b="1" u="none" strike="noStrike" dirty="0">
                          <a:effectLst/>
                        </a:rPr>
                        <a:t> </a:t>
                      </a:r>
                      <a:r>
                        <a:rPr lang="de-DE" sz="1000" b="1" u="none" strike="noStrike" dirty="0" smtClean="0">
                          <a:effectLst/>
                        </a:rPr>
                        <a:t>27</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288032">
                <a:tc>
                  <a:txBody>
                    <a:bodyPr/>
                    <a:lstStyle/>
                    <a:p>
                      <a:pPr algn="ctr" fontAlgn="b"/>
                      <a:r>
                        <a:rPr lang="de-DE" sz="1000" b="1" u="none" strike="noStrike" dirty="0">
                          <a:effectLst/>
                        </a:rPr>
                        <a:t> </a:t>
                      </a:r>
                      <a:r>
                        <a:rPr lang="de-DE" sz="1000" b="1" u="none" strike="noStrike" dirty="0" smtClean="0">
                          <a:effectLst/>
                        </a:rPr>
                        <a:t>28</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13"/>
                  </a:ext>
                </a:extLst>
              </a:tr>
              <a:tr h="288032">
                <a:tc>
                  <a:txBody>
                    <a:bodyPr/>
                    <a:lstStyle/>
                    <a:p>
                      <a:pPr algn="ctr" fontAlgn="b"/>
                      <a:r>
                        <a:rPr lang="de-DE" sz="1000" b="1" u="none" strike="noStrike" dirty="0">
                          <a:effectLst/>
                        </a:rPr>
                        <a:t> </a:t>
                      </a:r>
                      <a:r>
                        <a:rPr lang="de-DE" sz="1000" b="1" u="none" strike="noStrike" dirty="0" smtClean="0">
                          <a:effectLst/>
                        </a:rPr>
                        <a:t>29</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78587232"/>
                  </a:ext>
                </a:extLst>
              </a:tr>
              <a:tr h="288032">
                <a:tc>
                  <a:txBody>
                    <a:bodyPr/>
                    <a:lstStyle/>
                    <a:p>
                      <a:pPr algn="ctr" fontAlgn="b"/>
                      <a:r>
                        <a:rPr lang="de-DE" sz="1000" b="1" u="none" strike="noStrike" dirty="0">
                          <a:effectLst/>
                        </a:rPr>
                        <a:t> </a:t>
                      </a:r>
                      <a:r>
                        <a:rPr lang="de-DE" sz="1000" b="1" u="none" strike="noStrike" dirty="0" smtClean="0">
                          <a:effectLst/>
                        </a:rPr>
                        <a:t>30</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745986624"/>
                  </a:ext>
                </a:extLst>
              </a:tr>
              <a:tr h="288032">
                <a:tc>
                  <a:txBody>
                    <a:bodyPr/>
                    <a:lstStyle/>
                    <a:p>
                      <a:pPr algn="ctr" fontAlgn="b"/>
                      <a:r>
                        <a:rPr lang="de-DE" sz="1000" b="1" u="none" strike="noStrike" dirty="0">
                          <a:effectLst/>
                        </a:rPr>
                        <a:t> </a:t>
                      </a:r>
                      <a:r>
                        <a:rPr lang="de-DE" sz="1000" b="1" u="none" strike="noStrike" dirty="0" smtClean="0">
                          <a:effectLst/>
                        </a:rPr>
                        <a:t>31</a:t>
                      </a:r>
                      <a:endParaRPr lang="de-DE" sz="10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38199827"/>
                  </a:ext>
                </a:extLst>
              </a:tr>
              <a:tr h="288032">
                <a:tc>
                  <a:txBody>
                    <a:bodyPr/>
                    <a:lstStyle/>
                    <a:p>
                      <a:pPr algn="ctr" fontAlgn="b"/>
                      <a:r>
                        <a:rPr lang="de-DE" sz="1000" b="1" u="none" strike="noStrike" dirty="0">
                          <a:effectLst/>
                        </a:rPr>
                        <a:t> </a:t>
                      </a:r>
                      <a:r>
                        <a:rPr lang="de-DE" sz="1000" b="1" u="none" strike="noStrike" dirty="0" smtClean="0">
                          <a:effectLst/>
                        </a:rPr>
                        <a:t>32</a:t>
                      </a: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de-DE" sz="9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352348961"/>
                  </a:ext>
                </a:extLst>
              </a:tr>
            </a:tbl>
          </a:graphicData>
        </a:graphic>
      </p:graphicFrame>
      <p:sp>
        <p:nvSpPr>
          <p:cNvPr id="5" name="Textfeld 4"/>
          <p:cNvSpPr txBox="1"/>
          <p:nvPr/>
        </p:nvSpPr>
        <p:spPr>
          <a:xfrm>
            <a:off x="2411119" y="3108"/>
            <a:ext cx="2679527" cy="305410"/>
          </a:xfrm>
          <a:prstGeom prst="rect">
            <a:avLst/>
          </a:prstGeom>
          <a:noFill/>
        </p:spPr>
        <p:txBody>
          <a:bodyPr wrap="none" lIns="73856" tIns="36928" rIns="73856" bIns="36928" rtlCol="0">
            <a:spAutoFit/>
          </a:bodyPr>
          <a:lstStyle/>
          <a:p>
            <a:r>
              <a:rPr lang="de-DE" b="1" u="sng" dirty="0"/>
              <a:t>Gruppen/</a:t>
            </a:r>
            <a:r>
              <a:rPr lang="de-DE" b="1" u="sng" dirty="0" err="1"/>
              <a:t>Squads</a:t>
            </a:r>
            <a:r>
              <a:rPr lang="de-DE" b="1" u="sng" dirty="0"/>
              <a:t> der Echo Basis</a:t>
            </a:r>
            <a:endParaRPr lang="de-DE" dirty="0"/>
          </a:p>
        </p:txBody>
      </p:sp>
    </p:spTree>
    <p:extLst>
      <p:ext uri="{BB962C8B-B14F-4D97-AF65-F5344CB8AC3E}">
        <p14:creationId xmlns:p14="http://schemas.microsoft.com/office/powerpoint/2010/main" val="4041921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Änderungen:</a:t>
            </a:r>
            <a:endParaRPr lang="de-DE" dirty="0"/>
          </a:p>
        </p:txBody>
      </p:sp>
      <p:sp>
        <p:nvSpPr>
          <p:cNvPr id="3" name="Fußzeilenplatzhalter 2"/>
          <p:cNvSpPr>
            <a:spLocks noGrp="1"/>
          </p:cNvSpPr>
          <p:nvPr>
            <p:ph type="ftr" sz="quarter" idx="11"/>
          </p:nvPr>
        </p:nvSpPr>
        <p:spPr/>
        <p:txBody>
          <a:bodyPr/>
          <a:lstStyle/>
          <a:p>
            <a:r>
              <a:rPr lang="de-DE" smtClean="0"/>
              <a:t>Fighter Command</a:t>
            </a:r>
            <a:endParaRPr lang="de-DE"/>
          </a:p>
        </p:txBody>
      </p:sp>
      <p:sp>
        <p:nvSpPr>
          <p:cNvPr id="4" name="Textfeld 3"/>
          <p:cNvSpPr txBox="1"/>
          <p:nvPr/>
        </p:nvSpPr>
        <p:spPr>
          <a:xfrm>
            <a:off x="565921" y="1181883"/>
            <a:ext cx="6139053" cy="1708160"/>
          </a:xfrm>
          <a:prstGeom prst="rect">
            <a:avLst/>
          </a:prstGeom>
          <a:noFill/>
        </p:spPr>
        <p:txBody>
          <a:bodyPr wrap="none" rtlCol="0">
            <a:spAutoFit/>
          </a:bodyPr>
          <a:lstStyle/>
          <a:p>
            <a:r>
              <a:rPr lang="de-DE" dirty="0" smtClean="0"/>
              <a:t>2022: v 1.0 Erstveröffentlichung</a:t>
            </a:r>
          </a:p>
          <a:p>
            <a:r>
              <a:rPr lang="de-DE" dirty="0" smtClean="0"/>
              <a:t>2024: v 1.1 Neue Standartkarte, Longe Range Karte als Optional, </a:t>
            </a:r>
          </a:p>
          <a:p>
            <a:r>
              <a:rPr lang="de-DE" dirty="0" smtClean="0"/>
              <a:t>	    9 - Liner gem. Funker Guide, kleinere redaktionelle Anpassungen</a:t>
            </a:r>
          </a:p>
          <a:p>
            <a:r>
              <a:rPr lang="de-DE" dirty="0" smtClean="0"/>
              <a:t>2025: V 1.2 Neue Standartkarte und Erweiterte Karte, kleinere </a:t>
            </a:r>
          </a:p>
          <a:p>
            <a:r>
              <a:rPr lang="de-DE" dirty="0"/>
              <a:t>	 </a:t>
            </a:r>
            <a:r>
              <a:rPr lang="de-DE" dirty="0" smtClean="0"/>
              <a:t>redaktionelle Anpassungen, Reduzierung der </a:t>
            </a:r>
            <a:r>
              <a:rPr lang="de-DE" dirty="0" err="1" smtClean="0"/>
              <a:t>Squadübersicht</a:t>
            </a:r>
            <a:r>
              <a:rPr lang="de-DE" dirty="0" smtClean="0"/>
              <a:t> von </a:t>
            </a:r>
          </a:p>
          <a:p>
            <a:r>
              <a:rPr lang="de-DE" dirty="0"/>
              <a:t>	</a:t>
            </a:r>
            <a:r>
              <a:rPr lang="de-DE" dirty="0" smtClean="0"/>
              <a:t> 48 auf 24 Fighter, Versionsnummer auf dem Deckblatt </a:t>
            </a:r>
          </a:p>
          <a:p>
            <a:r>
              <a:rPr lang="de-DE" dirty="0"/>
              <a:t>	</a:t>
            </a:r>
            <a:r>
              <a:rPr lang="de-DE" dirty="0" smtClean="0"/>
              <a:t>entspricht nun dem OT Datum der </a:t>
            </a:r>
            <a:r>
              <a:rPr lang="de-DE" dirty="0" smtClean="0"/>
              <a:t>Version</a:t>
            </a:r>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064" y="-270247"/>
            <a:ext cx="6805137" cy="894027"/>
          </a:xfrm>
        </p:spPr>
        <p:txBody>
          <a:bodyPr>
            <a:normAutofit/>
          </a:bodyPr>
          <a:lstStyle/>
          <a:p>
            <a:r>
              <a:rPr lang="de-DE" dirty="0" err="1" smtClean="0"/>
              <a:t>How</a:t>
            </a:r>
            <a:r>
              <a:rPr lang="de-DE" dirty="0" smtClean="0"/>
              <a:t> </a:t>
            </a:r>
            <a:r>
              <a:rPr lang="de-DE" dirty="0" err="1" smtClean="0"/>
              <a:t>to</a:t>
            </a:r>
            <a:r>
              <a:rPr lang="de-DE" dirty="0" smtClean="0"/>
              <a:t> Battle Book</a:t>
            </a:r>
            <a:endParaRPr lang="de-DE" dirty="0"/>
          </a:p>
        </p:txBody>
      </p:sp>
      <p:sp>
        <p:nvSpPr>
          <p:cNvPr id="4" name="Textfeld 3"/>
          <p:cNvSpPr txBox="1"/>
          <p:nvPr/>
        </p:nvSpPr>
        <p:spPr>
          <a:xfrm>
            <a:off x="396255" y="233809"/>
            <a:ext cx="6840760" cy="5186035"/>
          </a:xfrm>
          <a:prstGeom prst="rect">
            <a:avLst/>
          </a:prstGeom>
          <a:noFill/>
        </p:spPr>
        <p:txBody>
          <a:bodyPr wrap="square" rtlCol="0">
            <a:spAutoFit/>
          </a:bodyPr>
          <a:lstStyle/>
          <a:p>
            <a:endParaRPr lang="de-DE" dirty="0" smtClean="0"/>
          </a:p>
          <a:p>
            <a:pPr lvl="6"/>
            <a:r>
              <a:rPr lang="de-DE" sz="1600" b="1" dirty="0" smtClean="0"/>
              <a:t>           Erstellung:</a:t>
            </a:r>
          </a:p>
          <a:p>
            <a:pPr marL="285750" indent="-285750">
              <a:buFont typeface="Arial" panose="020B0604020202020204" pitchFamily="34" charset="0"/>
              <a:buChar char="•"/>
            </a:pPr>
            <a:r>
              <a:rPr lang="de-DE" dirty="0" smtClean="0"/>
              <a:t>Du brauchst einen Drucker, am besten ein </a:t>
            </a:r>
            <a:r>
              <a:rPr lang="de-DE" dirty="0" err="1" smtClean="0"/>
              <a:t>Laminiergerät</a:t>
            </a:r>
            <a:r>
              <a:rPr lang="de-DE" dirty="0" smtClean="0"/>
              <a:t> (oder kleine Klarsichthüllen) und Schlüsselringe, sowie einen Locher zum Binden.</a:t>
            </a:r>
          </a:p>
          <a:p>
            <a:pPr marL="285750" indent="-285750">
              <a:buFont typeface="Arial" panose="020B0604020202020204" pitchFamily="34" charset="0"/>
              <a:buChar char="•"/>
            </a:pPr>
            <a:r>
              <a:rPr lang="de-DE" dirty="0" smtClean="0"/>
              <a:t>Drucke die gewünschten </a:t>
            </a:r>
            <a:r>
              <a:rPr lang="de-DE" dirty="0" smtClean="0"/>
              <a:t>Folien:</a:t>
            </a:r>
          </a:p>
          <a:p>
            <a:r>
              <a:rPr lang="de-DE" dirty="0"/>
              <a:t>	</a:t>
            </a:r>
            <a:r>
              <a:rPr lang="de-DE" u="sng" dirty="0" err="1" smtClean="0"/>
              <a:t>Powerpoint</a:t>
            </a:r>
            <a:r>
              <a:rPr lang="de-DE" u="sng" dirty="0" smtClean="0"/>
              <a:t> Version: </a:t>
            </a:r>
            <a:r>
              <a:rPr lang="de-DE" dirty="0" smtClean="0"/>
              <a:t>Folien </a:t>
            </a:r>
            <a:r>
              <a:rPr lang="de-DE" b="1" dirty="0" smtClean="0"/>
              <a:t>5-16 </a:t>
            </a:r>
            <a:r>
              <a:rPr lang="de-DE" dirty="0" smtClean="0"/>
              <a:t>sind empfohlen ; </a:t>
            </a:r>
            <a:r>
              <a:rPr lang="de-DE" dirty="0" smtClean="0"/>
              <a:t> Folien </a:t>
            </a:r>
            <a:r>
              <a:rPr lang="de-DE" b="1" dirty="0" smtClean="0"/>
              <a:t>19-20</a:t>
            </a:r>
            <a:r>
              <a:rPr lang="de-DE" dirty="0" smtClean="0"/>
              <a:t> </a:t>
            </a:r>
            <a:r>
              <a:rPr lang="de-DE" dirty="0" smtClean="0"/>
              <a:t>bei </a:t>
            </a:r>
            <a:r>
              <a:rPr lang="de-DE" dirty="0" smtClean="0"/>
              <a:t>Bedarf. </a:t>
            </a:r>
            <a:br>
              <a:rPr lang="de-DE" dirty="0" smtClean="0"/>
            </a:br>
            <a:r>
              <a:rPr lang="de-DE" dirty="0" smtClean="0"/>
              <a:t>	am </a:t>
            </a:r>
            <a:r>
              <a:rPr lang="de-DE" dirty="0" smtClean="0"/>
              <a:t>besten mit der Einstellung </a:t>
            </a:r>
            <a:r>
              <a:rPr lang="de-DE" b="1" dirty="0" smtClean="0"/>
              <a:t>2 Folien pro Blatt</a:t>
            </a:r>
            <a:r>
              <a:rPr lang="de-DE" dirty="0" smtClean="0"/>
              <a:t>, dann hast du direkt eine </a:t>
            </a:r>
            <a:r>
              <a:rPr lang="de-DE" dirty="0" smtClean="0"/>
              <a:t>	brauchbare </a:t>
            </a:r>
            <a:r>
              <a:rPr lang="de-DE" dirty="0" smtClean="0"/>
              <a:t>Größe für die meisten Beintaschen. </a:t>
            </a:r>
            <a:endParaRPr lang="de-DE" dirty="0" smtClean="0"/>
          </a:p>
          <a:p>
            <a:r>
              <a:rPr lang="de-DE" dirty="0" smtClean="0"/>
              <a:t>	</a:t>
            </a:r>
            <a:r>
              <a:rPr lang="de-DE" u="sng" dirty="0" smtClean="0"/>
              <a:t>PDF Druckfertige </a:t>
            </a:r>
            <a:r>
              <a:rPr lang="de-DE" u="sng" dirty="0"/>
              <a:t>Version</a:t>
            </a:r>
            <a:r>
              <a:rPr lang="de-DE" dirty="0"/>
              <a:t>: Seiten </a:t>
            </a:r>
            <a:r>
              <a:rPr lang="de-DE" b="1" dirty="0"/>
              <a:t>3-8</a:t>
            </a:r>
            <a:r>
              <a:rPr lang="de-DE" dirty="0"/>
              <a:t> sind empfohlen, </a:t>
            </a:r>
            <a:r>
              <a:rPr lang="de-DE" b="1" dirty="0"/>
              <a:t>Seite 10 </a:t>
            </a:r>
            <a:r>
              <a:rPr lang="de-DE" dirty="0"/>
              <a:t>bei Bedarf</a:t>
            </a:r>
            <a:endParaRPr lang="de-DE" dirty="0" smtClean="0"/>
          </a:p>
          <a:p>
            <a:pPr marL="285750" indent="-285750">
              <a:buFont typeface="Arial" panose="020B0604020202020204" pitchFamily="34" charset="0"/>
              <a:buChar char="•"/>
            </a:pPr>
            <a:r>
              <a:rPr lang="de-DE" dirty="0" smtClean="0"/>
              <a:t>Ob Einseitig oder zweiseitige würde ich abhängig von der Qualität des Drucks und des Papiers machen. Achte nur darauf das bei zweiseitig dann natürlich auch die richtige Rückseite drauf sein sollte um die Reihenfolge zu bewahren.</a:t>
            </a:r>
          </a:p>
          <a:p>
            <a:pPr marL="285750" indent="-285750">
              <a:buFont typeface="Arial" panose="020B0604020202020204" pitchFamily="34" charset="0"/>
              <a:buChar char="•"/>
            </a:pPr>
            <a:r>
              <a:rPr lang="de-DE" dirty="0" smtClean="0"/>
              <a:t>Schneide alle Seiten aus, nun legst/klebst du immer zwei Folien Rücken an Rücken zusammen, achte auf die Ausrichtung der Folien, je nachdem wie du binden möchtest, solltest du die Folien umdrehen oder nicht, um nicht nach dem Umblättern die nächste Folie auf dem Kopf stehen zu haben. </a:t>
            </a:r>
          </a:p>
          <a:p>
            <a:pPr marL="285750" indent="-285750">
              <a:buFont typeface="Arial" panose="020B0604020202020204" pitchFamily="34" charset="0"/>
              <a:buChar char="•"/>
            </a:pPr>
            <a:r>
              <a:rPr lang="de-DE" dirty="0" smtClean="0"/>
              <a:t>Laminiere die zusammengeklebten Folien erneut, schneide sie wieder aus, lass aber etwas laminierte folienfreie Fläche überstehen für die Bindung</a:t>
            </a:r>
            <a:r>
              <a:rPr lang="de-DE" dirty="0"/>
              <a:t> </a:t>
            </a:r>
            <a:r>
              <a:rPr lang="de-DE" dirty="0" smtClean="0"/>
              <a:t>damit du nicht in den Text lochen musst.</a:t>
            </a:r>
          </a:p>
          <a:p>
            <a:pPr marL="285750" indent="-285750">
              <a:buFont typeface="Arial" panose="020B0604020202020204" pitchFamily="34" charset="0"/>
              <a:buChar char="•"/>
            </a:pPr>
            <a:r>
              <a:rPr lang="de-DE" dirty="0" smtClean="0"/>
              <a:t>Loche ein kleines Loch am Ort wo du deine Bindung haben möchtest.</a:t>
            </a:r>
          </a:p>
          <a:p>
            <a:pPr marL="285750" indent="-285750">
              <a:buFont typeface="Arial" panose="020B0604020202020204" pitchFamily="34" charset="0"/>
              <a:buChar char="•"/>
            </a:pPr>
            <a:r>
              <a:rPr lang="de-DE" dirty="0" smtClean="0"/>
              <a:t>Verbinde die Folien mit dem Schlüsselring</a:t>
            </a:r>
            <a:r>
              <a:rPr lang="de-DE" dirty="0"/>
              <a:t>, fertig</a:t>
            </a:r>
          </a:p>
          <a:p>
            <a:pPr marL="285750" indent="-285750">
              <a:buFont typeface="Arial" panose="020B0604020202020204" pitchFamily="34" charset="0"/>
              <a:buChar char="•"/>
            </a:pPr>
            <a:endParaRPr lang="de-DE" dirty="0" smtClean="0"/>
          </a:p>
        </p:txBody>
      </p:sp>
    </p:spTree>
    <p:extLst>
      <p:ext uri="{BB962C8B-B14F-4D97-AF65-F5344CB8AC3E}">
        <p14:creationId xmlns:p14="http://schemas.microsoft.com/office/powerpoint/2010/main" val="197788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223" y="218843"/>
            <a:ext cx="6805137" cy="894027"/>
          </a:xfrm>
        </p:spPr>
        <p:txBody>
          <a:bodyPr>
            <a:normAutofit fontScale="90000"/>
          </a:bodyPr>
          <a:lstStyle/>
          <a:p>
            <a:r>
              <a:rPr lang="de-DE" dirty="0" smtClean="0">
                <a:latin typeface="Forvertz" pitchFamily="2" charset="0"/>
              </a:rPr>
              <a:t>    Battle Book</a:t>
            </a:r>
            <a:br>
              <a:rPr lang="de-DE" dirty="0" smtClean="0">
                <a:latin typeface="Forvertz" pitchFamily="2" charset="0"/>
              </a:rPr>
            </a:br>
            <a:endParaRPr lang="de-DE" dirty="0">
              <a:latin typeface="Forvertz" pitchFamily="2" charset="0"/>
            </a:endParaRPr>
          </a:p>
        </p:txBody>
      </p:sp>
      <p:sp>
        <p:nvSpPr>
          <p:cNvPr id="4" name="Textfeld 3"/>
          <p:cNvSpPr txBox="1"/>
          <p:nvPr/>
        </p:nvSpPr>
        <p:spPr>
          <a:xfrm>
            <a:off x="6084887" y="4914329"/>
            <a:ext cx="1290493" cy="305410"/>
          </a:xfrm>
          <a:prstGeom prst="rect">
            <a:avLst/>
          </a:prstGeom>
          <a:noFill/>
        </p:spPr>
        <p:txBody>
          <a:bodyPr wrap="none" lIns="73856" tIns="36928" rIns="73856" bIns="36928" rtlCol="0">
            <a:spAutoFit/>
          </a:bodyPr>
          <a:lstStyle/>
          <a:p>
            <a:r>
              <a:rPr lang="de-DE" dirty="0" smtClean="0"/>
              <a:t>Version: 08/25</a:t>
            </a:r>
            <a:endParaRPr lang="de-DE" dirty="0"/>
          </a:p>
        </p:txBody>
      </p:sp>
      <p:sp>
        <p:nvSpPr>
          <p:cNvPr id="3" name="Textfeld 2"/>
          <p:cNvSpPr txBox="1"/>
          <p:nvPr/>
        </p:nvSpPr>
        <p:spPr>
          <a:xfrm>
            <a:off x="1630299" y="665857"/>
            <a:ext cx="4260205" cy="323165"/>
          </a:xfrm>
          <a:prstGeom prst="rect">
            <a:avLst/>
          </a:prstGeom>
          <a:noFill/>
        </p:spPr>
        <p:txBody>
          <a:bodyPr wrap="none" rtlCol="0">
            <a:spAutoFit/>
          </a:bodyPr>
          <a:lstStyle/>
          <a:p>
            <a:pPr algn="ctr"/>
            <a:r>
              <a:rPr lang="de-DE" dirty="0" smtClean="0"/>
              <a:t>Hilfsmittel zur Führung und Führungsunterstützung </a:t>
            </a:r>
          </a:p>
        </p:txBody>
      </p:sp>
      <p:pic>
        <p:nvPicPr>
          <p:cNvPr id="1026" name="Picture 2" descr="D:\Dropbox\Dropbox\Larp Privat\PRIM\PRIM-Symbole-2019\Stencil-phoeni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090" y="1016344"/>
            <a:ext cx="3124669" cy="3336435"/>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p:txBody>
          <a:bodyPr/>
          <a:lstStyle/>
          <a:p>
            <a:r>
              <a:rPr lang="de-DE" dirty="0" smtClean="0"/>
              <a:t>Fighter Command</a:t>
            </a:r>
            <a:endParaRPr lang="de-DE" dirty="0"/>
          </a:p>
        </p:txBody>
      </p:sp>
      <p:cxnSp>
        <p:nvCxnSpPr>
          <p:cNvPr id="7" name="Gerade Verbindung 6"/>
          <p:cNvCxnSpPr/>
          <p:nvPr/>
        </p:nvCxnSpPr>
        <p:spPr>
          <a:xfrm>
            <a:off x="2844527" y="4770313"/>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1867963" y="4493314"/>
            <a:ext cx="1192588" cy="276999"/>
          </a:xfrm>
          <a:prstGeom prst="rect">
            <a:avLst/>
          </a:prstGeom>
          <a:noFill/>
        </p:spPr>
        <p:txBody>
          <a:bodyPr wrap="square" rtlCol="0">
            <a:spAutoFit/>
          </a:bodyPr>
          <a:lstStyle/>
          <a:p>
            <a:r>
              <a:rPr lang="de-DE" sz="1200" b="1" dirty="0" smtClean="0"/>
              <a:t>Eigentümer</a:t>
            </a:r>
            <a:r>
              <a:rPr lang="de-DE" sz="1200" dirty="0" smtClean="0"/>
              <a:t>:</a:t>
            </a:r>
            <a:endParaRPr lang="de-DE" sz="1200" dirty="0"/>
          </a:p>
        </p:txBody>
      </p:sp>
    </p:spTree>
    <p:extLst>
      <p:ext uri="{BB962C8B-B14F-4D97-AF65-F5344CB8AC3E}">
        <p14:creationId xmlns:p14="http://schemas.microsoft.com/office/powerpoint/2010/main" val="3132831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Fighter Command</a:t>
            </a:r>
            <a:endParaRPr lang="de-DE"/>
          </a:p>
        </p:txBody>
      </p:sp>
      <p:pic>
        <p:nvPicPr>
          <p:cNvPr id="2" name="Picture 2" descr="D:\Dropbox\Dropbox\Larp Privat\PRIM\Karten\PRIM-Map-A4H-3500-main-2025-10pt+bol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01004" y="-1085891"/>
            <a:ext cx="5267479" cy="745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7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Fighter Command</a:t>
            </a:r>
            <a:endParaRPr lang="de-DE"/>
          </a:p>
        </p:txBody>
      </p:sp>
      <p:pic>
        <p:nvPicPr>
          <p:cNvPr id="2050" name="Picture 2" descr="D:\Dropbox\Dropbox\Larp Privat\PRIM\Karten\PRIM-Map-A4Q-6500-complete-2025-10pt+bol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93" y="-35078"/>
            <a:ext cx="7614307" cy="538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8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308833397"/>
              </p:ext>
            </p:extLst>
          </p:nvPr>
        </p:nvGraphicFramePr>
        <p:xfrm>
          <a:off x="142535" y="280265"/>
          <a:ext cx="7383466" cy="5069063"/>
        </p:xfrm>
        <a:graphic>
          <a:graphicData uri="http://schemas.openxmlformats.org/drawingml/2006/table">
            <a:tbl>
              <a:tblPr>
                <a:tableStyleId>{5C22544A-7EE6-4342-B048-85BDC9FD1C3A}</a:tableStyleId>
              </a:tblPr>
              <a:tblGrid>
                <a:gridCol w="151195">
                  <a:extLst>
                    <a:ext uri="{9D8B030D-6E8A-4147-A177-3AD203B41FA5}">
                      <a16:colId xmlns="" xmlns:a16="http://schemas.microsoft.com/office/drawing/2014/main" val="20000"/>
                    </a:ext>
                  </a:extLst>
                </a:gridCol>
                <a:gridCol w="318549">
                  <a:extLst>
                    <a:ext uri="{9D8B030D-6E8A-4147-A177-3AD203B41FA5}">
                      <a16:colId xmlns="" xmlns:a16="http://schemas.microsoft.com/office/drawing/2014/main" val="20001"/>
                    </a:ext>
                  </a:extLst>
                </a:gridCol>
                <a:gridCol w="276149">
                  <a:extLst>
                    <a:ext uri="{9D8B030D-6E8A-4147-A177-3AD203B41FA5}">
                      <a16:colId xmlns="" xmlns:a16="http://schemas.microsoft.com/office/drawing/2014/main" val="20002"/>
                    </a:ext>
                  </a:extLst>
                </a:gridCol>
                <a:gridCol w="584620">
                  <a:extLst>
                    <a:ext uri="{9D8B030D-6E8A-4147-A177-3AD203B41FA5}">
                      <a16:colId xmlns="" xmlns:a16="http://schemas.microsoft.com/office/drawing/2014/main" val="20003"/>
                    </a:ext>
                  </a:extLst>
                </a:gridCol>
                <a:gridCol w="506503">
                  <a:extLst>
                    <a:ext uri="{9D8B030D-6E8A-4147-A177-3AD203B41FA5}">
                      <a16:colId xmlns="" xmlns:a16="http://schemas.microsoft.com/office/drawing/2014/main" val="20004"/>
                    </a:ext>
                  </a:extLst>
                </a:gridCol>
                <a:gridCol w="745894">
                  <a:extLst>
                    <a:ext uri="{9D8B030D-6E8A-4147-A177-3AD203B41FA5}">
                      <a16:colId xmlns="" xmlns:a16="http://schemas.microsoft.com/office/drawing/2014/main" val="20005"/>
                    </a:ext>
                  </a:extLst>
                </a:gridCol>
                <a:gridCol w="524132">
                  <a:extLst>
                    <a:ext uri="{9D8B030D-6E8A-4147-A177-3AD203B41FA5}">
                      <a16:colId xmlns="" xmlns:a16="http://schemas.microsoft.com/office/drawing/2014/main" val="20006"/>
                    </a:ext>
                  </a:extLst>
                </a:gridCol>
                <a:gridCol w="459046">
                  <a:extLst>
                    <a:ext uri="{9D8B030D-6E8A-4147-A177-3AD203B41FA5}">
                      <a16:colId xmlns="" xmlns:a16="http://schemas.microsoft.com/office/drawing/2014/main" val="20007"/>
                    </a:ext>
                  </a:extLst>
                </a:gridCol>
                <a:gridCol w="216425">
                  <a:extLst>
                    <a:ext uri="{9D8B030D-6E8A-4147-A177-3AD203B41FA5}">
                      <a16:colId xmlns="" xmlns:a16="http://schemas.microsoft.com/office/drawing/2014/main" val="20008"/>
                    </a:ext>
                  </a:extLst>
                </a:gridCol>
                <a:gridCol w="151195">
                  <a:extLst>
                    <a:ext uri="{9D8B030D-6E8A-4147-A177-3AD203B41FA5}">
                      <a16:colId xmlns="" xmlns:a16="http://schemas.microsoft.com/office/drawing/2014/main" val="20009"/>
                    </a:ext>
                  </a:extLst>
                </a:gridCol>
                <a:gridCol w="322549">
                  <a:extLst>
                    <a:ext uri="{9D8B030D-6E8A-4147-A177-3AD203B41FA5}">
                      <a16:colId xmlns="" xmlns:a16="http://schemas.microsoft.com/office/drawing/2014/main" val="20010"/>
                    </a:ext>
                  </a:extLst>
                </a:gridCol>
                <a:gridCol w="272149">
                  <a:extLst>
                    <a:ext uri="{9D8B030D-6E8A-4147-A177-3AD203B41FA5}">
                      <a16:colId xmlns="" xmlns:a16="http://schemas.microsoft.com/office/drawing/2014/main" val="20011"/>
                    </a:ext>
                  </a:extLst>
                </a:gridCol>
                <a:gridCol w="584620">
                  <a:extLst>
                    <a:ext uri="{9D8B030D-6E8A-4147-A177-3AD203B41FA5}">
                      <a16:colId xmlns="" xmlns:a16="http://schemas.microsoft.com/office/drawing/2014/main" val="20012"/>
                    </a:ext>
                  </a:extLst>
                </a:gridCol>
                <a:gridCol w="506503">
                  <a:extLst>
                    <a:ext uri="{9D8B030D-6E8A-4147-A177-3AD203B41FA5}">
                      <a16:colId xmlns="" xmlns:a16="http://schemas.microsoft.com/office/drawing/2014/main" val="20013"/>
                    </a:ext>
                  </a:extLst>
                </a:gridCol>
                <a:gridCol w="745894">
                  <a:extLst>
                    <a:ext uri="{9D8B030D-6E8A-4147-A177-3AD203B41FA5}">
                      <a16:colId xmlns="" xmlns:a16="http://schemas.microsoft.com/office/drawing/2014/main" val="20014"/>
                    </a:ext>
                  </a:extLst>
                </a:gridCol>
                <a:gridCol w="585041">
                  <a:extLst>
                    <a:ext uri="{9D8B030D-6E8A-4147-A177-3AD203B41FA5}">
                      <a16:colId xmlns="" xmlns:a16="http://schemas.microsoft.com/office/drawing/2014/main" val="20015"/>
                    </a:ext>
                  </a:extLst>
                </a:gridCol>
                <a:gridCol w="433002">
                  <a:extLst>
                    <a:ext uri="{9D8B030D-6E8A-4147-A177-3AD203B41FA5}">
                      <a16:colId xmlns="" xmlns:a16="http://schemas.microsoft.com/office/drawing/2014/main" val="20016"/>
                    </a:ext>
                  </a:extLst>
                </a:gridCol>
              </a:tblGrid>
              <a:tr h="368565">
                <a:tc gridSpan="3">
                  <a:txBody>
                    <a:bodyPr/>
                    <a:lstStyle/>
                    <a:p>
                      <a:pPr algn="ctr" fontAlgn="b"/>
                      <a:r>
                        <a:rPr lang="de-DE" sz="600" b="1" i="0" u="none" strike="noStrike" dirty="0" smtClean="0">
                          <a:solidFill>
                            <a:srgbClr val="000000"/>
                          </a:solidFill>
                          <a:effectLst/>
                          <a:latin typeface="Calibri"/>
                        </a:rPr>
                        <a:t>1.1</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de-DE"/>
                    </a:p>
                  </a:txBody>
                  <a:tcPr/>
                </a:tc>
                <a:tc hMerge="1">
                  <a:txBody>
                    <a:bodyPr/>
                    <a:lstStyle/>
                    <a:p>
                      <a:endParaRPr lang="de-DE"/>
                    </a:p>
                  </a:txBody>
                  <a:tcPr/>
                </a:tc>
                <a:tc gridSpan="5">
                  <a:txBody>
                    <a:bodyPr/>
                    <a:lstStyle/>
                    <a:p>
                      <a:pPr algn="ctr" fontAlgn="b"/>
                      <a:r>
                        <a:rPr lang="de-DE" sz="600" b="1" i="0" u="none" strike="noStrike" dirty="0" smtClean="0">
                          <a:solidFill>
                            <a:srgbClr val="000000"/>
                          </a:solidFill>
                          <a:effectLst/>
                          <a:latin typeface="Calibri"/>
                        </a:rPr>
                        <a:t> 1. Gruppe</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rowSpan="14">
                  <a:txBody>
                    <a:bodyPr/>
                    <a:lstStyle/>
                    <a:p>
                      <a:pPr algn="ctr" fontAlgn="b"/>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b"/>
                      <a:r>
                        <a:rPr lang="de-DE" sz="600" b="1" i="0" u="none" strike="noStrike" dirty="0" smtClean="0">
                          <a:solidFill>
                            <a:srgbClr val="000000"/>
                          </a:solidFill>
                          <a:effectLst/>
                          <a:latin typeface="Calibri"/>
                        </a:rPr>
                        <a:t>.1.2</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de-DE"/>
                    </a:p>
                  </a:txBody>
                  <a:tcPr/>
                </a:tc>
                <a:tc hMerge="1">
                  <a:txBody>
                    <a:bodyPr/>
                    <a:lstStyle/>
                    <a:p>
                      <a:endParaRPr lang="de-DE"/>
                    </a:p>
                  </a:txBody>
                  <a:tcPr/>
                </a:tc>
                <a:tc gridSpan="5">
                  <a:txBody>
                    <a:bodyPr/>
                    <a:lstStyle/>
                    <a:p>
                      <a:pPr algn="ctr" fontAlgn="b"/>
                      <a:r>
                        <a:rPr lang="de-DE" sz="600" b="1" i="0" u="none" strike="noStrike" dirty="0" smtClean="0">
                          <a:solidFill>
                            <a:srgbClr val="000000"/>
                          </a:solidFill>
                          <a:effectLst/>
                          <a:latin typeface="Calibri"/>
                        </a:rPr>
                        <a:t>2. Gruppe</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extLst>
                  <a:ext uri="{0D108BD9-81ED-4DB2-BD59-A6C34878D82A}">
                    <a16:rowId xmlns="" xmlns:a16="http://schemas.microsoft.com/office/drawing/2014/main" val="10000"/>
                  </a:ext>
                </a:extLst>
              </a:tr>
              <a:tr h="361902">
                <a:tc gridSpan="2">
                  <a:txBody>
                    <a:bodyPr/>
                    <a:lstStyle/>
                    <a:p>
                      <a:pPr algn="ctr" fontAlgn="b"/>
                      <a:r>
                        <a:rPr lang="de-DE" sz="600" u="none" strike="noStrike" dirty="0">
                          <a:effectLst/>
                        </a:rPr>
                        <a:t> </a:t>
                      </a:r>
                      <a:endParaRPr lang="de-DE" sz="600" b="0"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de-DE" sz="800" b="1"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u="none" strike="noStrike" dirty="0" smtClean="0">
                          <a:effectLst/>
                        </a:rPr>
                        <a:t>Rang</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Name</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Vorname</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i="0" u="none" strike="noStrike" dirty="0" smtClean="0">
                          <a:solidFill>
                            <a:schemeClr val="dk1"/>
                          </a:solidFill>
                          <a:effectLst/>
                          <a:latin typeface="+mn-lt"/>
                        </a:rPr>
                        <a:t>S.I.D.</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Funktion</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err="1" smtClean="0">
                          <a:effectLst/>
                        </a:rPr>
                        <a:t>Blutgrupppe</a:t>
                      </a:r>
                      <a:r>
                        <a:rPr lang="de-DE" sz="500" b="1" u="none" strike="noStrike" dirty="0" smtClean="0">
                          <a:effectLst/>
                        </a:rPr>
                        <a:t> </a:t>
                      </a:r>
                      <a:r>
                        <a:rPr lang="de-DE" sz="500" b="1" u="none" strike="noStrike" dirty="0">
                          <a:effectLst/>
                        </a:rPr>
                        <a:t>/ </a:t>
                      </a:r>
                      <a:r>
                        <a:rPr lang="de-DE" sz="500" b="1" u="none" strike="noStrike" dirty="0" smtClean="0">
                          <a:effectLst/>
                        </a:rPr>
                        <a:t>Allergien</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fontAlgn="b"/>
                      <a:endParaRPr lang="de-DE" sz="600" b="1"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de-DE" sz="800" b="1"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smtClean="0">
                          <a:effectLst/>
                        </a:rPr>
                        <a:t>Rang</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Name</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Vorname</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38561" rtl="0" eaLnBrk="1" fontAlgn="b" latinLnBrk="0" hangingPunct="1">
                        <a:lnSpc>
                          <a:spcPct val="100000"/>
                        </a:lnSpc>
                        <a:spcBef>
                          <a:spcPts val="0"/>
                        </a:spcBef>
                        <a:spcAft>
                          <a:spcPts val="0"/>
                        </a:spcAft>
                        <a:buClrTx/>
                        <a:buSzTx/>
                        <a:buFontTx/>
                        <a:buNone/>
                        <a:tabLst/>
                        <a:defRPr/>
                      </a:pPr>
                      <a:r>
                        <a:rPr lang="de-DE" sz="600" b="1" i="0" u="none" strike="noStrike" dirty="0" smtClean="0">
                          <a:solidFill>
                            <a:schemeClr val="dk1"/>
                          </a:solidFill>
                          <a:effectLst/>
                          <a:latin typeface="+mn-lt"/>
                        </a:rPr>
                        <a:t>S.I.D.</a:t>
                      </a:r>
                      <a:endParaRPr lang="de-DE" sz="600" b="1" i="0" u="none" strike="noStrike" dirty="0" smtClean="0">
                        <a:solidFill>
                          <a:srgbClr val="000000"/>
                        </a:solidFill>
                        <a:effectLst/>
                        <a:latin typeface="+mn-lt"/>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Funktion</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err="1" smtClean="0">
                          <a:effectLst/>
                        </a:rPr>
                        <a:t>Blutgrupppe</a:t>
                      </a:r>
                      <a:r>
                        <a:rPr lang="de-DE" sz="500" b="1" u="none" strike="noStrike" dirty="0" smtClean="0">
                          <a:effectLst/>
                        </a:rPr>
                        <a:t> / Allergien</a:t>
                      </a:r>
                      <a:endParaRPr lang="de-DE" sz="500" b="1" i="0" u="none" strike="noStrike" dirty="0">
                        <a:solidFill>
                          <a:srgbClr val="000000"/>
                        </a:solidFill>
                        <a:effectLst/>
                        <a:latin typeface="+mn-lt"/>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61902">
                <a:tc>
                  <a:txBody>
                    <a:bodyPr/>
                    <a:lstStyle/>
                    <a:p>
                      <a:pPr algn="ctr" fontAlgn="b"/>
                      <a:r>
                        <a:rPr lang="de-DE" sz="600" u="none" strike="noStrike" dirty="0">
                          <a:effectLst/>
                        </a:rPr>
                        <a:t>1</a:t>
                      </a:r>
                      <a:endParaRPr lang="de-DE" sz="600" b="0"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baseline="0" dirty="0" smtClean="0">
                          <a:effectLst/>
                        </a:rPr>
                        <a:t> </a:t>
                      </a:r>
                      <a:r>
                        <a:rPr lang="de-DE" sz="500" b="1" u="none" strike="noStrike" dirty="0" smtClean="0">
                          <a:effectLst/>
                        </a:rPr>
                        <a:t>.1.1.1</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u="none" strike="noStrike" dirty="0" smtClean="0">
                          <a:effectLst/>
                        </a:rPr>
                        <a:t>13</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.1.2.1</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61902">
                <a:tc>
                  <a:txBody>
                    <a:bodyPr/>
                    <a:lstStyle/>
                    <a:p>
                      <a:pPr algn="ctr" fontAlgn="b"/>
                      <a:r>
                        <a:rPr lang="de-DE" sz="600" u="none" strike="noStrike">
                          <a:effectLst/>
                        </a:rPr>
                        <a:t>2</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baseline="0" dirty="0" smtClean="0">
                          <a:effectLst/>
                        </a:rPr>
                        <a:t> </a:t>
                      </a:r>
                      <a:r>
                        <a:rPr lang="de-DE" sz="500" b="1" u="none" strike="noStrike" dirty="0" smtClean="0">
                          <a:effectLst/>
                        </a:rPr>
                        <a:t>.1.1.2</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14</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.1.2.2</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61902">
                <a:tc>
                  <a:txBody>
                    <a:bodyPr/>
                    <a:lstStyle/>
                    <a:p>
                      <a:pPr algn="ctr" fontAlgn="b"/>
                      <a:r>
                        <a:rPr lang="de-DE" sz="600" u="none" strike="noStrike">
                          <a:effectLst/>
                        </a:rPr>
                        <a:t>3</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baseline="0" dirty="0" smtClean="0">
                          <a:effectLst/>
                        </a:rPr>
                        <a:t> </a:t>
                      </a:r>
                      <a:r>
                        <a:rPr lang="de-DE" sz="500" b="1" u="none" strike="noStrike" dirty="0" smtClean="0">
                          <a:effectLst/>
                        </a:rPr>
                        <a:t>.1.1.3</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15</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.1.2.3</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61902">
                <a:tc>
                  <a:txBody>
                    <a:bodyPr/>
                    <a:lstStyle/>
                    <a:p>
                      <a:pPr algn="ctr" fontAlgn="b"/>
                      <a:r>
                        <a:rPr lang="de-DE" sz="600" u="none" strike="noStrike">
                          <a:effectLst/>
                        </a:rPr>
                        <a:t>4</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.1.1.4</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16</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.1.2.4</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61902">
                <a:tc>
                  <a:txBody>
                    <a:bodyPr/>
                    <a:lstStyle/>
                    <a:p>
                      <a:pPr algn="ctr" fontAlgn="b"/>
                      <a:r>
                        <a:rPr lang="de-DE" sz="600" u="none" strike="noStrike" dirty="0">
                          <a:effectLst/>
                        </a:rPr>
                        <a:t>5</a:t>
                      </a:r>
                      <a:endParaRPr lang="de-DE" sz="600" b="0"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sng" strike="noStrike" dirty="0" smtClean="0">
                          <a:effectLst/>
                        </a:rPr>
                        <a:t>.1.1.5</a:t>
                      </a:r>
                      <a:endParaRPr lang="de-DE" sz="500" b="1" i="0" u="sng"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17</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sng" strike="noStrike" dirty="0" smtClean="0">
                          <a:effectLst/>
                        </a:rPr>
                        <a:t>.1.2.5</a:t>
                      </a:r>
                      <a:endParaRPr lang="de-DE" sz="500" b="1" i="0" u="sng"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61902">
                <a:tc>
                  <a:txBody>
                    <a:bodyPr/>
                    <a:lstStyle/>
                    <a:p>
                      <a:pPr algn="ctr" fontAlgn="b"/>
                      <a:r>
                        <a:rPr lang="de-DE" sz="600" u="none" strike="noStrike">
                          <a:effectLst/>
                        </a:rPr>
                        <a:t>6</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sng" strike="noStrike" dirty="0" smtClean="0">
                          <a:effectLst/>
                        </a:rPr>
                        <a:t>.1.1.6</a:t>
                      </a:r>
                      <a:endParaRPr lang="de-DE" sz="500" b="1" i="0" u="sng"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18</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sng" strike="noStrike" dirty="0" smtClean="0">
                          <a:effectLst/>
                        </a:rPr>
                        <a:t>.1.2.6</a:t>
                      </a:r>
                      <a:endParaRPr lang="de-DE" sz="500" b="1" i="0" u="sng"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61902">
                <a:tc>
                  <a:txBody>
                    <a:bodyPr/>
                    <a:lstStyle/>
                    <a:p>
                      <a:pPr algn="ctr" fontAlgn="b"/>
                      <a:r>
                        <a:rPr lang="de-DE" sz="600" u="none" strike="noStrike">
                          <a:effectLst/>
                        </a:rPr>
                        <a:t>7</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.1.1.7</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19</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.1.2.7</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61902">
                <a:tc>
                  <a:txBody>
                    <a:bodyPr/>
                    <a:lstStyle/>
                    <a:p>
                      <a:pPr algn="ctr" fontAlgn="b"/>
                      <a:r>
                        <a:rPr lang="de-DE" sz="600" u="none" strike="noStrike">
                          <a:effectLst/>
                        </a:rPr>
                        <a:t>8</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.1.1.8</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20</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.1.2.8</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61902">
                <a:tc>
                  <a:txBody>
                    <a:bodyPr/>
                    <a:lstStyle/>
                    <a:p>
                      <a:pPr algn="ctr" fontAlgn="b"/>
                      <a:r>
                        <a:rPr lang="de-DE" sz="600" u="none" strike="noStrike">
                          <a:effectLst/>
                        </a:rPr>
                        <a:t>9</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.1.1.9</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21</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.1.2.9</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61902">
                <a:tc>
                  <a:txBody>
                    <a:bodyPr/>
                    <a:lstStyle/>
                    <a:p>
                      <a:pPr algn="ctr" fontAlgn="b"/>
                      <a:r>
                        <a:rPr lang="de-DE" sz="600" u="none" strike="noStrike">
                          <a:effectLst/>
                        </a:rPr>
                        <a:t>10</a:t>
                      </a:r>
                      <a:endParaRPr lang="de-DE" sz="600" b="0" i="0" u="none" strike="noStrike">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.1.1.10</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i="0" u="none" strike="noStrike" dirty="0" smtClean="0">
                          <a:solidFill>
                            <a:schemeClr val="dk1"/>
                          </a:solidFill>
                          <a:effectLst/>
                          <a:latin typeface="+mn-lt"/>
                        </a:rPr>
                        <a:t>22</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500" b="1" u="none" strike="noStrike" dirty="0" smtClean="0">
                          <a:effectLst/>
                        </a:rPr>
                        <a:t>.1.2.10</a:t>
                      </a:r>
                      <a:endParaRPr lang="de-DE" sz="5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351011">
                <a:tc>
                  <a:txBody>
                    <a:bodyPr/>
                    <a:lstStyle/>
                    <a:p>
                      <a:pPr algn="ctr" fontAlgn="b"/>
                      <a:r>
                        <a:rPr lang="de-DE" sz="600" u="none" strike="noStrike" dirty="0">
                          <a:effectLst/>
                        </a:rPr>
                        <a:t> </a:t>
                      </a:r>
                      <a:r>
                        <a:rPr lang="de-DE" sz="600" u="none" strike="noStrike" dirty="0" smtClean="0">
                          <a:effectLst/>
                        </a:rPr>
                        <a:t>11</a:t>
                      </a:r>
                      <a:endParaRPr lang="de-DE" sz="600" b="0"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i="0" u="none" strike="noStrike" dirty="0" smtClean="0">
                          <a:solidFill>
                            <a:srgbClr val="000000"/>
                          </a:solidFill>
                          <a:effectLst/>
                          <a:latin typeface="Calibri"/>
                        </a:rPr>
                        <a:t>.1.1.11</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u="none" strike="noStrike" dirty="0">
                          <a:effectLst/>
                        </a:rPr>
                        <a:t> </a:t>
                      </a:r>
                      <a:r>
                        <a:rPr lang="de-DE" sz="600" b="1" u="none" strike="noStrike" dirty="0" smtClean="0">
                          <a:effectLst/>
                        </a:rPr>
                        <a:t>23</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i="0" u="none" strike="noStrike" dirty="0" smtClean="0">
                          <a:solidFill>
                            <a:srgbClr val="000000"/>
                          </a:solidFill>
                          <a:effectLst/>
                          <a:latin typeface="Calibri"/>
                        </a:rPr>
                        <a:t>.1.2.11</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a:effectLst/>
                        </a:rPr>
                        <a:t> </a:t>
                      </a:r>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368565">
                <a:tc>
                  <a:txBody>
                    <a:bodyPr/>
                    <a:lstStyle/>
                    <a:p>
                      <a:pPr algn="ctr" fontAlgn="b"/>
                      <a:r>
                        <a:rPr lang="de-DE" sz="600" u="none" strike="noStrike" dirty="0">
                          <a:effectLst/>
                        </a:rPr>
                        <a:t> </a:t>
                      </a:r>
                      <a:r>
                        <a:rPr lang="de-DE" sz="600" u="none" strike="noStrike" dirty="0" smtClean="0">
                          <a:effectLst/>
                        </a:rPr>
                        <a:t>12</a:t>
                      </a:r>
                      <a:endParaRPr lang="de-DE" sz="600" b="0"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i="0" u="none" strike="noStrike" dirty="0" smtClean="0">
                          <a:solidFill>
                            <a:srgbClr val="000000"/>
                          </a:solidFill>
                          <a:effectLst/>
                          <a:latin typeface="Calibri"/>
                        </a:rPr>
                        <a:t>.1.1.12</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de-DE" sz="800" b="0" i="0" u="none" strike="noStrike" dirty="0">
                        <a:solidFill>
                          <a:srgbClr val="000000"/>
                        </a:solidFill>
                        <a:effectLst/>
                        <a:latin typeface="Calibri"/>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600" b="1" u="none" strike="noStrike" dirty="0">
                          <a:effectLst/>
                        </a:rPr>
                        <a:t> </a:t>
                      </a:r>
                      <a:r>
                        <a:rPr lang="de-DE" sz="600" b="1" u="none" strike="noStrike" dirty="0" smtClean="0">
                          <a:effectLst/>
                        </a:rPr>
                        <a:t>24</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i="0" u="none" strike="noStrike" dirty="0" smtClean="0">
                          <a:solidFill>
                            <a:srgbClr val="000000"/>
                          </a:solidFill>
                          <a:effectLst/>
                          <a:latin typeface="Calibri"/>
                        </a:rPr>
                        <a:t>.1.2.12</a:t>
                      </a:r>
                      <a:endParaRPr lang="de-DE" sz="600" b="1" i="0" u="none" strike="noStrike" dirty="0">
                        <a:solidFill>
                          <a:srgbClr val="000000"/>
                        </a:solidFill>
                        <a:effectLst/>
                        <a:latin typeface="Calibri"/>
                      </a:endParaRPr>
                    </a:p>
                  </a:txBody>
                  <a:tcPr marL="6018" marR="6018" marT="5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de-DE" sz="600" b="1" i="0" u="none" strike="noStrike">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600" b="1" u="none" strike="noStrike" dirty="0">
                          <a:effectLst/>
                        </a:rPr>
                        <a:t> </a:t>
                      </a:r>
                      <a:endParaRPr lang="de-DE" sz="600" b="1" i="0" u="none" strike="noStrike" dirty="0">
                        <a:solidFill>
                          <a:srgbClr val="000000"/>
                        </a:solidFill>
                        <a:effectLst/>
                        <a:latin typeface="Calibri"/>
                      </a:endParaRPr>
                    </a:p>
                  </a:txBody>
                  <a:tcPr marL="6018" marR="6018" marT="56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bl>
          </a:graphicData>
        </a:graphic>
      </p:graphicFrame>
      <p:sp>
        <p:nvSpPr>
          <p:cNvPr id="5" name="Textfeld 4"/>
          <p:cNvSpPr txBox="1"/>
          <p:nvPr/>
        </p:nvSpPr>
        <p:spPr>
          <a:xfrm>
            <a:off x="3046355" y="0"/>
            <a:ext cx="1575827" cy="305410"/>
          </a:xfrm>
          <a:prstGeom prst="rect">
            <a:avLst/>
          </a:prstGeom>
          <a:noFill/>
        </p:spPr>
        <p:txBody>
          <a:bodyPr wrap="none" lIns="73856" tIns="36928" rIns="73856" bIns="36928" rtlCol="0">
            <a:spAutoFit/>
          </a:bodyPr>
          <a:lstStyle/>
          <a:p>
            <a:r>
              <a:rPr lang="de-DE" b="1" u="sng" dirty="0" smtClean="0"/>
              <a:t>Personalübersicht</a:t>
            </a:r>
            <a:endParaRPr lang="de-DE" dirty="0"/>
          </a:p>
        </p:txBody>
      </p:sp>
    </p:spTree>
    <p:extLst>
      <p:ext uri="{BB962C8B-B14F-4D97-AF65-F5344CB8AC3E}">
        <p14:creationId xmlns:p14="http://schemas.microsoft.com/office/powerpoint/2010/main" val="3861557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590431159"/>
              </p:ext>
            </p:extLst>
          </p:nvPr>
        </p:nvGraphicFramePr>
        <p:xfrm>
          <a:off x="88898" y="91228"/>
          <a:ext cx="7383470" cy="5172381"/>
        </p:xfrm>
        <a:graphic>
          <a:graphicData uri="http://schemas.openxmlformats.org/drawingml/2006/table">
            <a:tbl>
              <a:tblPr>
                <a:tableStyleId>{5C22544A-7EE6-4342-B048-85BDC9FD1C3A}</a:tableStyleId>
              </a:tblPr>
              <a:tblGrid>
                <a:gridCol w="1054781">
                  <a:extLst>
                    <a:ext uri="{9D8B030D-6E8A-4147-A177-3AD203B41FA5}">
                      <a16:colId xmlns="" xmlns:a16="http://schemas.microsoft.com/office/drawing/2014/main" val="20000"/>
                    </a:ext>
                  </a:extLst>
                </a:gridCol>
                <a:gridCol w="218233">
                  <a:extLst>
                    <a:ext uri="{9D8B030D-6E8A-4147-A177-3AD203B41FA5}">
                      <a16:colId xmlns="" xmlns:a16="http://schemas.microsoft.com/office/drawing/2014/main" val="20001"/>
                    </a:ext>
                  </a:extLst>
                </a:gridCol>
                <a:gridCol w="836551">
                  <a:extLst>
                    <a:ext uri="{9D8B030D-6E8A-4147-A177-3AD203B41FA5}">
                      <a16:colId xmlns="" xmlns:a16="http://schemas.microsoft.com/office/drawing/2014/main" val="20002"/>
                    </a:ext>
                  </a:extLst>
                </a:gridCol>
                <a:gridCol w="718072">
                  <a:extLst>
                    <a:ext uri="{9D8B030D-6E8A-4147-A177-3AD203B41FA5}">
                      <a16:colId xmlns="" xmlns:a16="http://schemas.microsoft.com/office/drawing/2014/main" val="20003"/>
                    </a:ext>
                  </a:extLst>
                </a:gridCol>
                <a:gridCol w="336709">
                  <a:extLst>
                    <a:ext uri="{9D8B030D-6E8A-4147-A177-3AD203B41FA5}">
                      <a16:colId xmlns="" xmlns:a16="http://schemas.microsoft.com/office/drawing/2014/main" val="20004"/>
                    </a:ext>
                  </a:extLst>
                </a:gridCol>
                <a:gridCol w="1054781">
                  <a:extLst>
                    <a:ext uri="{9D8B030D-6E8A-4147-A177-3AD203B41FA5}">
                      <a16:colId xmlns="" xmlns:a16="http://schemas.microsoft.com/office/drawing/2014/main" val="20005"/>
                    </a:ext>
                  </a:extLst>
                </a:gridCol>
                <a:gridCol w="1054781">
                  <a:extLst>
                    <a:ext uri="{9D8B030D-6E8A-4147-A177-3AD203B41FA5}">
                      <a16:colId xmlns="" xmlns:a16="http://schemas.microsoft.com/office/drawing/2014/main" val="20006"/>
                    </a:ext>
                  </a:extLst>
                </a:gridCol>
                <a:gridCol w="1054781">
                  <a:extLst>
                    <a:ext uri="{9D8B030D-6E8A-4147-A177-3AD203B41FA5}">
                      <a16:colId xmlns="" xmlns:a16="http://schemas.microsoft.com/office/drawing/2014/main" val="20007"/>
                    </a:ext>
                  </a:extLst>
                </a:gridCol>
                <a:gridCol w="1054781">
                  <a:extLst>
                    <a:ext uri="{9D8B030D-6E8A-4147-A177-3AD203B41FA5}">
                      <a16:colId xmlns="" xmlns:a16="http://schemas.microsoft.com/office/drawing/2014/main" val="20008"/>
                    </a:ext>
                  </a:extLst>
                </a:gridCol>
              </a:tblGrid>
              <a:tr h="590589">
                <a:tc gridSpan="9">
                  <a:txBody>
                    <a:bodyPr/>
                    <a:lstStyle/>
                    <a:p>
                      <a:pPr algn="ctr" fontAlgn="t"/>
                      <a:r>
                        <a:rPr lang="de-DE" sz="1000" b="1" u="sng" strike="noStrike" dirty="0" smtClean="0">
                          <a:effectLst/>
                        </a:rPr>
                        <a:t>Mission</a:t>
                      </a:r>
                      <a:r>
                        <a:rPr lang="de-DE" sz="1000" b="1" u="sng" strike="noStrike" baseline="0" dirty="0" smtClean="0">
                          <a:effectLst/>
                        </a:rPr>
                        <a:t> </a:t>
                      </a:r>
                      <a:r>
                        <a:rPr lang="de-DE" sz="1000" b="1" u="sng" strike="noStrike" baseline="0" dirty="0" smtClean="0">
                          <a:effectLst/>
                        </a:rPr>
                        <a:t>Order</a:t>
                      </a:r>
                      <a:endParaRPr lang="de-DE" sz="1000" b="1" u="sng" strike="noStrike" dirty="0" smtClean="0">
                        <a:effectLst/>
                      </a:endParaRPr>
                    </a:p>
                    <a:p>
                      <a:pPr algn="l" fontAlgn="t"/>
                      <a:r>
                        <a:rPr lang="de-DE" sz="900" u="none" strike="noStrike" dirty="0">
                          <a:effectLst/>
                        </a:rPr>
                        <a:t/>
                      </a:r>
                      <a:br>
                        <a:rPr lang="de-DE" sz="900" u="none" strike="noStrike" dirty="0">
                          <a:effectLst/>
                        </a:rPr>
                      </a:br>
                      <a:r>
                        <a:rPr lang="de-DE" sz="900" b="1" u="sng" strike="noStrike" dirty="0">
                          <a:effectLst/>
                        </a:rPr>
                        <a:t>1.) </a:t>
                      </a:r>
                      <a:r>
                        <a:rPr lang="de-DE" sz="900" b="1" u="sng" strike="noStrike" dirty="0" smtClean="0">
                          <a:effectLst/>
                        </a:rPr>
                        <a:t>Situation: </a:t>
                      </a:r>
                      <a:r>
                        <a:rPr lang="de-DE" sz="900" b="1" u="none" strike="noStrike" dirty="0" smtClean="0">
                          <a:effectLst/>
                        </a:rPr>
                        <a:t>     </a:t>
                      </a:r>
                    </a:p>
                    <a:p>
                      <a:pPr algn="l" fontAlgn="t"/>
                      <a:r>
                        <a:rPr lang="de-DE" sz="900" b="1" u="none" strike="noStrike" dirty="0" smtClean="0">
                          <a:effectLst/>
                        </a:rPr>
                        <a:t>a</a:t>
                      </a:r>
                      <a:r>
                        <a:rPr lang="de-DE" sz="900" b="1" u="none" strike="noStrike" dirty="0">
                          <a:effectLst/>
                        </a:rPr>
                        <a:t>.) </a:t>
                      </a:r>
                      <a:r>
                        <a:rPr lang="de-DE" sz="900" b="1" u="none" strike="noStrike" dirty="0" smtClean="0">
                          <a:effectLst/>
                        </a:rPr>
                        <a:t>Feindliche Kräfte/Bots</a:t>
                      </a:r>
                      <a:r>
                        <a:rPr lang="de-DE" sz="900" b="0" u="none" strike="noStrike" dirty="0" smtClean="0">
                          <a:effectLst/>
                        </a:rPr>
                        <a:t> (Ort,</a:t>
                      </a:r>
                      <a:r>
                        <a:rPr lang="de-DE" sz="900" b="0" u="none" strike="noStrike" baseline="0" dirty="0" smtClean="0">
                          <a:effectLst/>
                        </a:rPr>
                        <a:t> Stärke und Vermutete Absicht)</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0"/>
                  </a:ext>
                </a:extLst>
              </a:tr>
              <a:tr h="146549">
                <a:tc gridSpan="9">
                  <a:txBody>
                    <a:bodyPr/>
                    <a:lstStyle/>
                    <a:p>
                      <a:pPr algn="ctr" fontAlgn="t"/>
                      <a:r>
                        <a:rPr lang="de-DE" sz="900" u="none" strike="noStrike" dirty="0">
                          <a:effectLst/>
                        </a:rPr>
                        <a:t> </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1"/>
                  </a:ext>
                </a:extLst>
              </a:tr>
              <a:tr h="146549">
                <a:tc gridSpan="9">
                  <a:txBody>
                    <a:bodyPr/>
                    <a:lstStyle/>
                    <a:p>
                      <a:pPr algn="ctr" fontAlgn="t"/>
                      <a:r>
                        <a:rPr lang="de-DE" sz="900" u="none" strike="noStrike" dirty="0">
                          <a:effectLst/>
                        </a:rPr>
                        <a:t> </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2"/>
                  </a:ext>
                </a:extLst>
              </a:tr>
              <a:tr h="627046">
                <a:tc gridSpan="9">
                  <a:txBody>
                    <a:bodyPr/>
                    <a:lstStyle/>
                    <a:p>
                      <a:pPr algn="ctr" fontAlgn="t"/>
                      <a:r>
                        <a:rPr lang="de-DE" sz="900" u="none" strike="noStrike" dirty="0">
                          <a:effectLst/>
                        </a:rPr>
                        <a:t> </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3"/>
                  </a:ext>
                </a:extLst>
              </a:tr>
              <a:tr h="146549">
                <a:tc gridSpan="9">
                  <a:txBody>
                    <a:bodyPr/>
                    <a:lstStyle/>
                    <a:p>
                      <a:pPr algn="l" fontAlgn="t"/>
                      <a:r>
                        <a:rPr lang="de-DE" sz="900" b="1" u="none" strike="noStrike" dirty="0" smtClean="0">
                          <a:effectLst/>
                        </a:rPr>
                        <a:t>Überlebende</a:t>
                      </a:r>
                      <a:r>
                        <a:rPr lang="de-DE" sz="900" b="1" u="none" strike="noStrike" baseline="0" dirty="0" smtClean="0">
                          <a:effectLst/>
                        </a:rPr>
                        <a:t>  </a:t>
                      </a:r>
                      <a:r>
                        <a:rPr lang="de-DE" sz="900" b="1" u="none" strike="noStrike" dirty="0" smtClean="0">
                          <a:effectLst/>
                        </a:rPr>
                        <a:t>oder Unbekannte Kräfte</a:t>
                      </a:r>
                      <a:r>
                        <a:rPr lang="de-DE" sz="900" u="none" strike="noStrike" dirty="0" smtClean="0">
                          <a:effectLst/>
                        </a:rPr>
                        <a:t>( </a:t>
                      </a:r>
                      <a:r>
                        <a:rPr lang="de-DE" sz="900" u="none" strike="noStrike" dirty="0">
                          <a:effectLst/>
                        </a:rPr>
                        <a:t>Wer befindet sich noch im </a:t>
                      </a:r>
                      <a:r>
                        <a:rPr lang="de-DE" sz="900" u="none" strike="noStrike" dirty="0" smtClean="0">
                          <a:effectLst/>
                        </a:rPr>
                        <a:t>Einsatzgebiet?)</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4"/>
                  </a:ext>
                </a:extLst>
              </a:tr>
              <a:tr h="146549">
                <a:tc gridSpan="2">
                  <a:txBody>
                    <a:bodyPr/>
                    <a:lstStyle/>
                    <a:p>
                      <a:pPr algn="ctr" fontAlgn="t"/>
                      <a:r>
                        <a:rPr lang="de-DE" sz="900" u="none" strike="noStrike" dirty="0" smtClean="0">
                          <a:effectLst/>
                        </a:rPr>
                        <a:t>Wer</a:t>
                      </a:r>
                      <a:endParaRPr lang="de-DE" sz="900" b="1"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ctr" fontAlgn="b"/>
                      <a:r>
                        <a:rPr lang="de-DE" sz="900" u="none" strike="noStrike" dirty="0" smtClean="0">
                          <a:effectLst/>
                        </a:rPr>
                        <a:t>Stärke</a:t>
                      </a:r>
                      <a:endParaRPr lang="de-DE" sz="900" b="1"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de-DE" sz="500" b="1"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de-DE" sz="900" u="none" strike="noStrike" dirty="0" smtClean="0">
                          <a:effectLst/>
                        </a:rPr>
                        <a:t>GRID, vermuteter Auftrag</a:t>
                      </a:r>
                      <a:endParaRPr lang="de-DE" sz="900" b="1"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pPr algn="ctr" fontAlgn="b"/>
                      <a:endParaRPr lang="de-DE" sz="900" b="1"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5"/>
                  </a:ext>
                </a:extLst>
              </a:tr>
              <a:tr h="146549">
                <a:tc gridSpan="2">
                  <a:txBody>
                    <a:bodyPr/>
                    <a:lstStyle/>
                    <a:p>
                      <a:pPr algn="l" fontAlgn="t"/>
                      <a:r>
                        <a:rPr lang="de-DE" sz="400" u="none" strike="noStrike">
                          <a:effectLst/>
                        </a:rPr>
                        <a:t> </a:t>
                      </a:r>
                      <a:endParaRPr lang="de-DE" sz="400" b="0" i="0" u="none" strike="noStrike">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de-DE" sz="500" b="0" i="0" u="none" strike="noStrike">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6"/>
                  </a:ext>
                </a:extLst>
              </a:tr>
              <a:tr h="146549">
                <a:tc gridSpan="2">
                  <a:txBody>
                    <a:bodyPr/>
                    <a:lstStyle/>
                    <a:p>
                      <a:pPr algn="l" fontAlgn="t"/>
                      <a:r>
                        <a:rPr lang="de-DE" sz="400" u="none" strike="noStrike">
                          <a:effectLst/>
                        </a:rPr>
                        <a:t> </a:t>
                      </a:r>
                      <a:endParaRPr lang="de-DE" sz="400" b="0" i="0" u="none" strike="noStrike">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de-DE" sz="500" b="0"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7"/>
                  </a:ext>
                </a:extLst>
              </a:tr>
              <a:tr h="146549">
                <a:tc gridSpan="2">
                  <a:txBody>
                    <a:bodyPr/>
                    <a:lstStyle/>
                    <a:p>
                      <a:pPr algn="l" fontAlgn="t"/>
                      <a:r>
                        <a:rPr lang="de-DE" sz="400" u="none" strike="noStrike">
                          <a:effectLst/>
                        </a:rPr>
                        <a:t> </a:t>
                      </a:r>
                      <a:endParaRPr lang="de-DE" sz="400" b="0" i="0" u="none" strike="noStrike">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de-DE" sz="500" b="0"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08"/>
                  </a:ext>
                </a:extLst>
              </a:tr>
              <a:tr h="146549">
                <a:tc gridSpan="9">
                  <a:txBody>
                    <a:bodyPr/>
                    <a:lstStyle/>
                    <a:p>
                      <a:pPr algn="l" fontAlgn="t"/>
                      <a:r>
                        <a:rPr lang="de-DE" sz="900" b="1" u="sng" strike="noStrike" dirty="0">
                          <a:effectLst/>
                        </a:rPr>
                        <a:t>1b.) Eigene </a:t>
                      </a:r>
                      <a:r>
                        <a:rPr lang="de-DE" sz="900" b="1" u="sng" strike="noStrike" dirty="0" smtClean="0">
                          <a:effectLst/>
                        </a:rPr>
                        <a:t>Kräfte</a:t>
                      </a:r>
                      <a:r>
                        <a:rPr lang="de-DE" sz="900" b="1" u="none" strike="noStrike" dirty="0" smtClean="0">
                          <a:effectLst/>
                        </a:rPr>
                        <a:t> (wer</a:t>
                      </a:r>
                      <a:r>
                        <a:rPr lang="de-DE" sz="900" b="1" u="none" strike="noStrike" baseline="0" dirty="0" smtClean="0">
                          <a:effectLst/>
                        </a:rPr>
                        <a:t> kommt alles mit? Wer befindet sich noch in der Nähe meines Ziels?)</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12"/>
                  </a:ext>
                </a:extLst>
              </a:tr>
              <a:tr h="198009">
                <a:tc>
                  <a:txBody>
                    <a:bodyPr/>
                    <a:lstStyle/>
                    <a:p>
                      <a:pPr algn="l" fontAlgn="t"/>
                      <a:endParaRPr lang="de-DE" sz="4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fontAlgn="b"/>
                      <a:endParaRPr lang="de-DE" sz="400" b="0" i="0" u="none" strike="noStrike" dirty="0">
                        <a:solidFill>
                          <a:srgbClr val="000000"/>
                        </a:solidFill>
                        <a:effectLst/>
                        <a:latin typeface="Arial"/>
                      </a:endParaRPr>
                    </a:p>
                  </a:txBody>
                  <a:tcPr marL="3704" marR="3704" marT="35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gridSpan="2">
                  <a:txBody>
                    <a:bodyPr/>
                    <a:lstStyle/>
                    <a:p>
                      <a:pPr algn="l" fontAlgn="b"/>
                      <a:endParaRPr lang="de-DE" sz="400" b="0" i="0" u="none" strike="noStrike" dirty="0">
                        <a:solidFill>
                          <a:srgbClr val="000000"/>
                        </a:solidFill>
                        <a:effectLst/>
                        <a:latin typeface="Arial"/>
                      </a:endParaRPr>
                    </a:p>
                  </a:txBody>
                  <a:tcPr marL="3704" marR="3704" marT="35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de-DE" sz="400" b="0" i="0" u="none" strike="noStrike" dirty="0">
                        <a:solidFill>
                          <a:srgbClr val="000000"/>
                        </a:solidFill>
                        <a:effectLst/>
                        <a:latin typeface="Arial"/>
                      </a:endParaRPr>
                    </a:p>
                  </a:txBody>
                  <a:tcPr marL="3704" marR="3704" marT="350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146549">
                <a:tc gridSpan="9">
                  <a:txBody>
                    <a:bodyPr/>
                    <a:lstStyle/>
                    <a:p>
                      <a:pPr algn="l" fontAlgn="t"/>
                      <a:r>
                        <a:rPr lang="de-DE" sz="900" u="none" strike="noStrike" dirty="0">
                          <a:effectLst/>
                        </a:rPr>
                        <a:t> </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14"/>
                  </a:ext>
                </a:extLst>
              </a:tr>
              <a:tr h="146549">
                <a:tc gridSpan="9">
                  <a:txBody>
                    <a:bodyPr/>
                    <a:lstStyle/>
                    <a:p>
                      <a:pPr algn="l" fontAlgn="t"/>
                      <a:r>
                        <a:rPr lang="de-DE" sz="900" u="none" strike="noStrike" dirty="0">
                          <a:effectLst/>
                        </a:rPr>
                        <a:t> </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15"/>
                  </a:ext>
                </a:extLst>
              </a:tr>
              <a:tr h="146549">
                <a:tc gridSpan="9">
                  <a:txBody>
                    <a:bodyPr/>
                    <a:lstStyle/>
                    <a:p>
                      <a:pPr algn="l" fontAlgn="t"/>
                      <a:r>
                        <a:rPr lang="de-DE" sz="900" u="none" strike="noStrike" dirty="0">
                          <a:effectLst/>
                        </a:rPr>
                        <a:t> </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16"/>
                  </a:ext>
                </a:extLst>
              </a:tr>
              <a:tr h="0">
                <a:tc gridSpan="9">
                  <a:txBody>
                    <a:bodyPr/>
                    <a:lstStyle/>
                    <a:p>
                      <a:pPr algn="l" fontAlgn="t"/>
                      <a:r>
                        <a:rPr lang="de-DE" sz="900" u="none" strike="noStrike" dirty="0">
                          <a:effectLst/>
                        </a:rPr>
                        <a:t> </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17"/>
                  </a:ext>
                </a:extLst>
              </a:tr>
              <a:tr h="146549">
                <a:tc gridSpan="9">
                  <a:txBody>
                    <a:bodyPr/>
                    <a:lstStyle/>
                    <a:p>
                      <a:pPr algn="l" fontAlgn="t"/>
                      <a:r>
                        <a:rPr lang="de-DE" sz="900" b="1" u="sng" strike="noStrike" dirty="0">
                          <a:effectLst/>
                        </a:rPr>
                        <a:t>1c.) </a:t>
                      </a:r>
                      <a:r>
                        <a:rPr lang="de-DE" sz="900" b="1" u="sng" strike="noStrike" dirty="0" smtClean="0">
                          <a:effectLst/>
                        </a:rPr>
                        <a:t>Unterstellung und Abgaben für die Mission</a:t>
                      </a:r>
                      <a:r>
                        <a:rPr lang="de-DE" sz="900" b="1" u="none" strike="noStrike" dirty="0" smtClean="0">
                          <a:effectLst/>
                        </a:rPr>
                        <a:t> (wer wird mir für diesen Auftrag zugeteilt)</a:t>
                      </a:r>
                      <a:endParaRPr lang="de-DE" sz="9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18"/>
                  </a:ext>
                </a:extLst>
              </a:tr>
              <a:tr h="146549">
                <a:tc>
                  <a:txBody>
                    <a:bodyPr/>
                    <a:lstStyle/>
                    <a:p>
                      <a:pPr algn="ctr" fontAlgn="t"/>
                      <a:r>
                        <a:rPr lang="de-DE" sz="900" u="none" strike="noStrike" dirty="0">
                          <a:effectLst/>
                        </a:rPr>
                        <a:t>Anzahl</a:t>
                      </a:r>
                      <a:endParaRPr lang="de-DE" sz="900" b="1"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b"/>
                      <a:r>
                        <a:rPr lang="de-DE" sz="900" u="none" strike="noStrike" dirty="0" smtClean="0">
                          <a:effectLst/>
                        </a:rPr>
                        <a:t>Wer</a:t>
                      </a:r>
                      <a:endParaRPr lang="de-DE" sz="900" b="1"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fontAlgn="b"/>
                      <a:r>
                        <a:rPr lang="de-DE" sz="900" b="0" i="0" u="none" strike="noStrike" dirty="0" smtClean="0">
                          <a:solidFill>
                            <a:schemeClr val="dk1"/>
                          </a:solidFill>
                          <a:effectLst/>
                          <a:latin typeface="+mn-lt"/>
                        </a:rPr>
                        <a:t>Material</a:t>
                      </a:r>
                      <a:endParaRPr lang="de-DE" sz="900" b="1"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ctr" fontAlgn="b"/>
                      <a:r>
                        <a:rPr lang="de-DE" sz="900" u="none" strike="noStrike" dirty="0">
                          <a:effectLst/>
                        </a:rPr>
                        <a:t>Sonstige Information</a:t>
                      </a:r>
                      <a:endParaRPr lang="de-DE" sz="900" b="1"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extLst>
                  <a:ext uri="{0D108BD9-81ED-4DB2-BD59-A6C34878D82A}">
                    <a16:rowId xmlns="" xmlns:a16="http://schemas.microsoft.com/office/drawing/2014/main" val="10019"/>
                  </a:ext>
                </a:extLst>
              </a:tr>
              <a:tr h="146549">
                <a:tc>
                  <a:txBody>
                    <a:bodyPr/>
                    <a:lstStyle/>
                    <a:p>
                      <a:pPr algn="l" fontAlgn="t"/>
                      <a:r>
                        <a:rPr lang="de-DE" sz="400" u="none" strike="noStrike">
                          <a:effectLst/>
                        </a:rPr>
                        <a:t> </a:t>
                      </a:r>
                      <a:endParaRPr lang="de-DE" sz="400" b="0" i="0" u="none" strike="noStrike">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l" fontAlgn="b"/>
                      <a:r>
                        <a:rPr lang="de-DE" sz="400" u="none" strike="noStrike" dirty="0">
                          <a:effectLst/>
                        </a:rPr>
                        <a:t> </a:t>
                      </a:r>
                      <a:endParaRPr lang="de-DE" sz="4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extLst>
                  <a:ext uri="{0D108BD9-81ED-4DB2-BD59-A6C34878D82A}">
                    <a16:rowId xmlns="" xmlns:a16="http://schemas.microsoft.com/office/drawing/2014/main" val="10020"/>
                  </a:ext>
                </a:extLst>
              </a:tr>
              <a:tr h="146549">
                <a:tc>
                  <a:txBody>
                    <a:bodyPr/>
                    <a:lstStyle/>
                    <a:p>
                      <a:pPr algn="l" fontAlgn="t"/>
                      <a:r>
                        <a:rPr lang="de-DE" sz="400" u="none" strike="noStrike" dirty="0">
                          <a:effectLst/>
                        </a:rPr>
                        <a:t> </a:t>
                      </a:r>
                      <a:endParaRPr lang="de-DE" sz="4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b"/>
                      <a:r>
                        <a:rPr lang="de-DE" sz="400" u="none" strike="noStrike">
                          <a:effectLst/>
                        </a:rPr>
                        <a:t> </a:t>
                      </a:r>
                      <a:endParaRPr lang="de-DE" sz="400" b="0" i="0" u="none" strike="noStrike">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ctr"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ctr"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extLst>
                  <a:ext uri="{0D108BD9-81ED-4DB2-BD59-A6C34878D82A}">
                    <a16:rowId xmlns="" xmlns:a16="http://schemas.microsoft.com/office/drawing/2014/main" val="10021"/>
                  </a:ext>
                </a:extLst>
              </a:tr>
              <a:tr h="146549">
                <a:tc>
                  <a:txBody>
                    <a:bodyPr/>
                    <a:lstStyle/>
                    <a:p>
                      <a:pPr algn="l" fontAlgn="t"/>
                      <a:r>
                        <a:rPr lang="de-DE" sz="400" u="none" strike="noStrike" dirty="0">
                          <a:effectLst/>
                        </a:rPr>
                        <a:t> </a:t>
                      </a:r>
                      <a:endParaRPr lang="de-DE" sz="400" b="0"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l" fontAlgn="b"/>
                      <a:r>
                        <a:rPr lang="de-DE" sz="400" u="none" strike="noStrike">
                          <a:effectLst/>
                        </a:rPr>
                        <a:t> </a:t>
                      </a:r>
                      <a:endParaRPr lang="de-DE" sz="400" b="0" i="0" u="none" strike="noStrike">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gridSpan="2">
                  <a:txBody>
                    <a:bodyPr/>
                    <a:lstStyle/>
                    <a:p>
                      <a:pPr algn="l" fontAlgn="b"/>
                      <a:r>
                        <a:rPr lang="de-DE" sz="900" u="none" strike="noStrike" dirty="0">
                          <a:effectLst/>
                        </a:rPr>
                        <a:t> </a:t>
                      </a:r>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extLst>
                  <a:ext uri="{0D108BD9-81ED-4DB2-BD59-A6C34878D82A}">
                    <a16:rowId xmlns="" xmlns:a16="http://schemas.microsoft.com/office/drawing/2014/main" val="10022"/>
                  </a:ext>
                </a:extLst>
              </a:tr>
              <a:tr h="146549">
                <a:tc>
                  <a:txBody>
                    <a:bodyPr/>
                    <a:lstStyle/>
                    <a:p>
                      <a:pPr algn="l" fontAlgn="t"/>
                      <a:endParaRPr lang="de-DE" sz="400" b="0" i="0" u="none" strike="noStrike">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l" fontAlgn="b"/>
                      <a:endParaRPr lang="de-DE" sz="4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pPr algn="l" fontAlgn="b"/>
                      <a:endParaRPr lang="de-DE" sz="500" b="0"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gridSpan="2">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de-DE" sz="1200" b="0"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endParaRPr lang="de-DE" sz="900" b="0" i="0" u="none" strike="noStrike" dirty="0">
                        <a:solidFill>
                          <a:srgbClr val="000000"/>
                        </a:solidFill>
                        <a:effectLst/>
                        <a:latin typeface="Arial"/>
                      </a:endParaRPr>
                    </a:p>
                  </a:txBody>
                  <a:tcPr marL="3704" marR="3704" marT="3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de-DE" sz="500" b="0"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3"/>
                  </a:ext>
                </a:extLst>
              </a:tr>
              <a:tr h="127387">
                <a:tc gridSpan="9">
                  <a:txBody>
                    <a:bodyPr/>
                    <a:lstStyle/>
                    <a:p>
                      <a:pPr algn="l" fontAlgn="t"/>
                      <a:r>
                        <a:rPr lang="de-DE" sz="900" b="1" u="sng" strike="noStrike" dirty="0">
                          <a:effectLst/>
                        </a:rPr>
                        <a:t>2.) </a:t>
                      </a:r>
                      <a:r>
                        <a:rPr lang="de-DE" sz="900" b="1" u="sng" strike="noStrike" dirty="0" smtClean="0">
                          <a:effectLst/>
                        </a:rPr>
                        <a:t>Auftrag</a:t>
                      </a:r>
                      <a:r>
                        <a:rPr lang="de-DE" sz="900" b="0" u="none" strike="noStrike" dirty="0" smtClean="0">
                          <a:effectLst/>
                        </a:rPr>
                        <a:t> (Was</a:t>
                      </a:r>
                      <a:r>
                        <a:rPr lang="de-DE" sz="900" b="0" u="none" strike="noStrike" baseline="0" dirty="0" smtClean="0">
                          <a:effectLst/>
                        </a:rPr>
                        <a:t> ist das Ziel der Mission?)</a:t>
                      </a:r>
                      <a:endParaRPr lang="de-DE" sz="900" b="0" i="0" u="sng"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 xmlns:a16="http://schemas.microsoft.com/office/drawing/2014/main" val="10024"/>
                  </a:ext>
                </a:extLst>
              </a:tr>
              <a:tr h="187678">
                <a:tc gridSpan="9">
                  <a:txBody>
                    <a:bodyPr/>
                    <a:lstStyle/>
                    <a:p>
                      <a:pPr algn="l" fontAlgn="t"/>
                      <a:r>
                        <a:rPr lang="de-DE" sz="400" b="1" u="none" strike="noStrike" dirty="0">
                          <a:effectLst/>
                        </a:rPr>
                        <a:t> </a:t>
                      </a:r>
                      <a:endParaRPr lang="de-DE" sz="400" b="1" i="0" u="none" strike="noStrike" dirty="0">
                        <a:solidFill>
                          <a:srgbClr val="000000"/>
                        </a:solidFill>
                        <a:effectLst/>
                        <a:latin typeface="Arial"/>
                      </a:endParaRPr>
                    </a:p>
                    <a:p>
                      <a:pPr algn="ctr" fontAlgn="b"/>
                      <a:r>
                        <a:rPr lang="de-DE" sz="400" b="1" u="none" strike="noStrike" dirty="0">
                          <a:effectLst/>
                        </a:rPr>
                        <a:t> </a:t>
                      </a:r>
                      <a:endParaRPr lang="de-DE" sz="400" b="1"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de-DE" sz="1200" b="1"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ctr" fontAlgn="b"/>
                      <a:endParaRPr lang="de-DE" sz="500" b="1"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5"/>
                  </a:ext>
                </a:extLst>
              </a:tr>
              <a:tr h="796396">
                <a:tc gridSpan="9">
                  <a:txBody>
                    <a:bodyPr/>
                    <a:lstStyle/>
                    <a:p>
                      <a:pPr algn="l" fontAlgn="t"/>
                      <a:r>
                        <a:rPr lang="de-DE" sz="400" b="1" u="none" strike="noStrike" dirty="0">
                          <a:effectLst/>
                        </a:rPr>
                        <a:t> </a:t>
                      </a:r>
                      <a:endParaRPr lang="de-DE" sz="400" b="1" i="0" u="none" strike="noStrike" dirty="0">
                        <a:solidFill>
                          <a:srgbClr val="000000"/>
                        </a:solidFill>
                        <a:effectLst/>
                        <a:latin typeface="Arial"/>
                      </a:endParaRPr>
                    </a:p>
                    <a:p>
                      <a:pPr algn="l" fontAlgn="b"/>
                      <a:r>
                        <a:rPr lang="de-DE" sz="900" b="1" u="none" strike="noStrike" dirty="0">
                          <a:effectLst/>
                        </a:rPr>
                        <a:t> </a:t>
                      </a:r>
                      <a:endParaRPr lang="de-DE" sz="900" b="1" u="none" strike="noStrike" dirty="0" smtClean="0">
                        <a:effectLst/>
                      </a:endParaRPr>
                    </a:p>
                    <a:p>
                      <a:pPr algn="l" fontAlgn="b"/>
                      <a:endParaRPr lang="de-DE" sz="900" b="1" i="0" u="none" strike="noStrike" dirty="0" smtClean="0">
                        <a:solidFill>
                          <a:srgbClr val="000000"/>
                        </a:solidFill>
                        <a:effectLst/>
                        <a:latin typeface="Arial"/>
                      </a:endParaRPr>
                    </a:p>
                    <a:p>
                      <a:pPr algn="l" fontAlgn="b"/>
                      <a:endParaRPr lang="de-DE" sz="900" b="1" i="0" u="none" strike="noStrike" dirty="0" smtClean="0">
                        <a:solidFill>
                          <a:srgbClr val="000000"/>
                        </a:solidFill>
                        <a:effectLst/>
                        <a:latin typeface="Arial"/>
                      </a:endParaRPr>
                    </a:p>
                    <a:p>
                      <a:pPr algn="l" fontAlgn="b"/>
                      <a:endParaRPr lang="de-DE" sz="900" b="1" i="0" u="none" strike="noStrike" dirty="0">
                        <a:solidFill>
                          <a:srgbClr val="000000"/>
                        </a:solidFill>
                        <a:effectLst/>
                        <a:latin typeface="Arial"/>
                      </a:endParaRPr>
                    </a:p>
                    <a:p>
                      <a:pPr algn="l" fontAlgn="b"/>
                      <a:r>
                        <a:rPr lang="de-DE" sz="400" b="1" u="none" strike="noStrike" dirty="0">
                          <a:effectLst/>
                        </a:rPr>
                        <a:t> </a:t>
                      </a:r>
                      <a:endParaRPr lang="de-DE" sz="400" b="1" i="0" u="none" strike="noStrike" dirty="0">
                        <a:solidFill>
                          <a:srgbClr val="000000"/>
                        </a:solidFill>
                        <a:effectLst/>
                        <a:latin typeface="Arial"/>
                      </a:endParaRPr>
                    </a:p>
                  </a:txBody>
                  <a:tcPr marL="3704" marR="3704" marT="35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de-DE" sz="1200" b="0"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l" fontAlgn="b"/>
                      <a:endParaRPr lang="de-DE" sz="500" b="0" i="0" u="none" strike="noStrike" dirty="0">
                        <a:solidFill>
                          <a:srgbClr val="000000"/>
                        </a:solidFill>
                        <a:effectLst/>
                        <a:latin typeface="Arial"/>
                      </a:endParaRPr>
                    </a:p>
                  </a:txBody>
                  <a:tcPr marL="4481" marR="4481" marT="4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6"/>
                  </a:ext>
                </a:extLst>
              </a:tr>
            </a:tbl>
          </a:graphicData>
        </a:graphic>
      </p:graphicFrame>
    </p:spTree>
    <p:extLst>
      <p:ext uri="{BB962C8B-B14F-4D97-AF65-F5344CB8AC3E}">
        <p14:creationId xmlns:p14="http://schemas.microsoft.com/office/powerpoint/2010/main" val="2254563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3494</Words>
  <Application>Microsoft Office PowerPoint</Application>
  <PresentationFormat>Benutzerdefiniert</PresentationFormat>
  <Paragraphs>649</Paragraphs>
  <Slides>20</Slides>
  <Notes>15</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Larissa-Design</vt:lpstr>
      <vt:lpstr>OT: How to Battle Book</vt:lpstr>
      <vt:lpstr>OT: How to Battle Book</vt:lpstr>
      <vt:lpstr>Änderungen:</vt:lpstr>
      <vt:lpstr>How to Battle Book</vt:lpstr>
      <vt:lpstr>    Battle Book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OPTIONALE FOLIEN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Patrick Haag</dc:creator>
  <cp:lastModifiedBy>Patrick</cp:lastModifiedBy>
  <cp:revision>685</cp:revision>
  <cp:lastPrinted>2025-08-16T13:04:16Z</cp:lastPrinted>
  <dcterms:modified xsi:type="dcterms:W3CDTF">2025-08-16T13:05:16Z</dcterms:modified>
</cp:coreProperties>
</file>